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7" r:id="rId16"/>
    <p:sldId id="276" r:id="rId17"/>
    <p:sldId id="281" r:id="rId18"/>
    <p:sldId id="268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7E1F7-8E98-42BA-990A-CB19936A7910}" v="131" dt="2025-08-05T05:52:57.993"/>
    <p1510:client id="{69CA776D-D99C-0698-D777-434567C38BF6}" v="290" dt="2025-08-06T19:58:01.501"/>
    <p1510:client id="{CDAAC0F3-D224-6117-9DC2-5A79E491A617}" v="93" dt="2025-08-05T05:16:47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3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62C8F-FEF8-4CB1-A9E1-7E92F9E2017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ABA6FC5-2601-4BB8-B2ED-761367FCFCE0}">
      <dgm:prSet phldrT="[Text]" phldr="1"/>
      <dgm:spPr/>
      <dgm:t>
        <a:bodyPr/>
        <a:lstStyle/>
        <a:p>
          <a:endParaRPr lang="en-IN"/>
        </a:p>
      </dgm:t>
    </dgm:pt>
    <dgm:pt modelId="{B4DE5E30-BF76-43A4-82C5-36DBE8CDC69B}" type="parTrans" cxnId="{70BF9D4D-74BD-49C1-A554-32E8EECA22C8}">
      <dgm:prSet/>
      <dgm:spPr/>
      <dgm:t>
        <a:bodyPr/>
        <a:lstStyle/>
        <a:p>
          <a:endParaRPr lang="en-IN"/>
        </a:p>
      </dgm:t>
    </dgm:pt>
    <dgm:pt modelId="{0B6E8A82-F3F8-471D-8ACC-F6FBC3288D2F}" type="sibTrans" cxnId="{70BF9D4D-74BD-49C1-A554-32E8EECA22C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A road with a bush in the middle&#10;&#10;AI-generated content may be incorrect.">
            <a:extLst>
              <a:ext uri="{FF2B5EF4-FFF2-40B4-BE49-F238E27FC236}">
                <a16:creationId xmlns:a16="http://schemas.microsoft.com/office/drawing/2014/main" id="{E8D4FAEA-6CD8-9E11-FB97-AD9161EB79C1}"/>
              </a:ext>
            </a:extLst>
          </dgm14:cNvPr>
        </a:ext>
      </dgm:extLst>
    </dgm:pt>
    <dgm:pt modelId="{D2B38490-6781-4B81-B455-0FCF437E2368}" type="pres">
      <dgm:prSet presAssocID="{08262C8F-FEF8-4CB1-A9E1-7E92F9E2017B}" presName="Name0" presStyleCnt="0">
        <dgm:presLayoutVars>
          <dgm:chMax val="7"/>
          <dgm:chPref val="7"/>
          <dgm:dir/>
        </dgm:presLayoutVars>
      </dgm:prSet>
      <dgm:spPr/>
    </dgm:pt>
    <dgm:pt modelId="{13BBAD87-F3C3-4647-8B7F-B8406E3075AB}" type="pres">
      <dgm:prSet presAssocID="{08262C8F-FEF8-4CB1-A9E1-7E92F9E2017B}" presName="Name1" presStyleCnt="0"/>
      <dgm:spPr/>
    </dgm:pt>
    <dgm:pt modelId="{D7871A50-91A6-4503-8DAF-BCC63747E4BF}" type="pres">
      <dgm:prSet presAssocID="{0B6E8A82-F3F8-471D-8ACC-F6FBC3288D2F}" presName="picture_1" presStyleCnt="0"/>
      <dgm:spPr/>
    </dgm:pt>
    <dgm:pt modelId="{74507FA6-0D5D-451F-8A35-51C97328044D}" type="pres">
      <dgm:prSet presAssocID="{0B6E8A82-F3F8-471D-8ACC-F6FBC3288D2F}" presName="pictureRepeatNode" presStyleLbl="alignImgPlace1" presStyleIdx="0" presStyleCnt="1" custScaleX="166611" custScaleY="160000" custLinFactNeighborX="-14894" custLinFactNeighborY="-16654"/>
      <dgm:spPr/>
    </dgm:pt>
    <dgm:pt modelId="{87A283AD-9049-4D1E-8597-70D9D06459DE}" type="pres">
      <dgm:prSet presAssocID="{DABA6FC5-2601-4BB8-B2ED-761367FCFCE0}" presName="text_1" presStyleLbl="node1" presStyleIdx="0" presStyleCnt="0" custScaleX="9915">
        <dgm:presLayoutVars>
          <dgm:bulletEnabled val="1"/>
        </dgm:presLayoutVars>
      </dgm:prSet>
      <dgm:spPr/>
    </dgm:pt>
  </dgm:ptLst>
  <dgm:cxnLst>
    <dgm:cxn modelId="{3B3A6B34-335C-442C-AD70-D947B809C12A}" type="presOf" srcId="{DABA6FC5-2601-4BB8-B2ED-761367FCFCE0}" destId="{87A283AD-9049-4D1E-8597-70D9D06459DE}" srcOrd="0" destOrd="0" presId="urn:microsoft.com/office/officeart/2008/layout/CircularPictureCallout"/>
    <dgm:cxn modelId="{70BF9D4D-74BD-49C1-A554-32E8EECA22C8}" srcId="{08262C8F-FEF8-4CB1-A9E1-7E92F9E2017B}" destId="{DABA6FC5-2601-4BB8-B2ED-761367FCFCE0}" srcOrd="0" destOrd="0" parTransId="{B4DE5E30-BF76-43A4-82C5-36DBE8CDC69B}" sibTransId="{0B6E8A82-F3F8-471D-8ACC-F6FBC3288D2F}"/>
    <dgm:cxn modelId="{552CE0B5-D7B8-483F-835E-0626A03D67D2}" type="presOf" srcId="{08262C8F-FEF8-4CB1-A9E1-7E92F9E2017B}" destId="{D2B38490-6781-4B81-B455-0FCF437E2368}" srcOrd="0" destOrd="0" presId="urn:microsoft.com/office/officeart/2008/layout/CircularPictureCallout"/>
    <dgm:cxn modelId="{AF65EDC0-7E61-4B19-B190-5EAA5A5D0B0F}" type="presOf" srcId="{0B6E8A82-F3F8-471D-8ACC-F6FBC3288D2F}" destId="{74507FA6-0D5D-451F-8A35-51C97328044D}" srcOrd="0" destOrd="0" presId="urn:microsoft.com/office/officeart/2008/layout/CircularPictureCallout"/>
    <dgm:cxn modelId="{DF63A394-1FA6-4213-B5FE-4F0358C7E81C}" type="presParOf" srcId="{D2B38490-6781-4B81-B455-0FCF437E2368}" destId="{13BBAD87-F3C3-4647-8B7F-B8406E3075AB}" srcOrd="0" destOrd="0" presId="urn:microsoft.com/office/officeart/2008/layout/CircularPictureCallout"/>
    <dgm:cxn modelId="{910BC2E9-5DD8-4821-B65A-038D5A2A566F}" type="presParOf" srcId="{13BBAD87-F3C3-4647-8B7F-B8406E3075AB}" destId="{D7871A50-91A6-4503-8DAF-BCC63747E4BF}" srcOrd="0" destOrd="0" presId="urn:microsoft.com/office/officeart/2008/layout/CircularPictureCallout"/>
    <dgm:cxn modelId="{DE6871AC-E9E5-443F-B1F5-3FEAE1585C55}" type="presParOf" srcId="{D7871A50-91A6-4503-8DAF-BCC63747E4BF}" destId="{74507FA6-0D5D-451F-8A35-51C97328044D}" srcOrd="0" destOrd="0" presId="urn:microsoft.com/office/officeart/2008/layout/CircularPictureCallout"/>
    <dgm:cxn modelId="{0D9DEC5F-5020-475E-B5DA-F69675D926D3}" type="presParOf" srcId="{13BBAD87-F3C3-4647-8B7F-B8406E3075AB}" destId="{87A283AD-9049-4D1E-8597-70D9D06459D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8D4A6-9AF3-436C-8D3C-A2D5B5D8F1F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22FE7F1-2D2C-465A-88DA-602DAEC97CC9}">
      <dgm:prSet phldrT="[Text]" phldr="1"/>
      <dgm:spPr/>
      <dgm:t>
        <a:bodyPr/>
        <a:lstStyle/>
        <a:p>
          <a:endParaRPr lang="en-IN"/>
        </a:p>
      </dgm:t>
    </dgm:pt>
    <dgm:pt modelId="{75C1F506-2041-4626-8C80-208590188585}" type="sibTrans" cxnId="{85E90001-8A88-48B8-86CD-B66CD3D76BA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A blue car parked in a grassy area with bushes and trees&#10;&#10;AI-generated content may be incorrect.">
            <a:extLst>
              <a:ext uri="{FF2B5EF4-FFF2-40B4-BE49-F238E27FC236}">
                <a16:creationId xmlns:a16="http://schemas.microsoft.com/office/drawing/2014/main" id="{81D6ED23-F1BB-13C7-CDC9-398987D87AA9}"/>
              </a:ext>
            </a:extLst>
          </dgm14:cNvPr>
        </a:ext>
      </dgm:extLst>
    </dgm:pt>
    <dgm:pt modelId="{D1E66B00-B756-41AA-9DEF-918D0F02AFB2}" type="parTrans" cxnId="{85E90001-8A88-48B8-86CD-B66CD3D76BA1}">
      <dgm:prSet/>
      <dgm:spPr/>
      <dgm:t>
        <a:bodyPr/>
        <a:lstStyle/>
        <a:p>
          <a:endParaRPr lang="en-IN"/>
        </a:p>
      </dgm:t>
    </dgm:pt>
    <dgm:pt modelId="{943AA967-05F4-44C3-B42F-5A476B4152A3}" type="pres">
      <dgm:prSet presAssocID="{D618D4A6-9AF3-436C-8D3C-A2D5B5D8F1FA}" presName="Name0" presStyleCnt="0">
        <dgm:presLayoutVars>
          <dgm:chMax val="7"/>
          <dgm:chPref val="7"/>
          <dgm:dir/>
        </dgm:presLayoutVars>
      </dgm:prSet>
      <dgm:spPr/>
    </dgm:pt>
    <dgm:pt modelId="{895E553A-E348-4250-8A67-C9E440E00D02}" type="pres">
      <dgm:prSet presAssocID="{D618D4A6-9AF3-436C-8D3C-A2D5B5D8F1FA}" presName="Name1" presStyleCnt="0"/>
      <dgm:spPr/>
    </dgm:pt>
    <dgm:pt modelId="{F2C77117-2853-4E2D-AF08-2FD51F3872F3}" type="pres">
      <dgm:prSet presAssocID="{75C1F506-2041-4626-8C80-208590188585}" presName="picture_1" presStyleCnt="0"/>
      <dgm:spPr/>
    </dgm:pt>
    <dgm:pt modelId="{4E7DB331-FA13-4559-AA58-9FD1FB27553A}" type="pres">
      <dgm:prSet presAssocID="{75C1F506-2041-4626-8C80-208590188585}" presName="pictureRepeatNode" presStyleLbl="alignImgPlace1" presStyleIdx="0" presStyleCnt="1" custScaleX="200000" custScaleY="192560" custLinFactNeighborX="10604" custLinFactNeighborY="0"/>
      <dgm:spPr/>
    </dgm:pt>
    <dgm:pt modelId="{051BFB08-C552-44EF-B4F3-63329421644D}" type="pres">
      <dgm:prSet presAssocID="{222FE7F1-2D2C-465A-88DA-602DAEC97CC9}" presName="text_1" presStyleLbl="node1" presStyleIdx="0" presStyleCnt="0" custAng="0" custScaleX="1207">
        <dgm:presLayoutVars>
          <dgm:bulletEnabled val="1"/>
        </dgm:presLayoutVars>
      </dgm:prSet>
      <dgm:spPr/>
    </dgm:pt>
  </dgm:ptLst>
  <dgm:cxnLst>
    <dgm:cxn modelId="{85E90001-8A88-48B8-86CD-B66CD3D76BA1}" srcId="{D618D4A6-9AF3-436C-8D3C-A2D5B5D8F1FA}" destId="{222FE7F1-2D2C-465A-88DA-602DAEC97CC9}" srcOrd="0" destOrd="0" parTransId="{D1E66B00-B756-41AA-9DEF-918D0F02AFB2}" sibTransId="{75C1F506-2041-4626-8C80-208590188585}"/>
    <dgm:cxn modelId="{36B66801-0756-41B7-B2A6-F22385D43BEB}" type="presOf" srcId="{75C1F506-2041-4626-8C80-208590188585}" destId="{4E7DB331-FA13-4559-AA58-9FD1FB27553A}" srcOrd="0" destOrd="0" presId="urn:microsoft.com/office/officeart/2008/layout/CircularPictureCallout"/>
    <dgm:cxn modelId="{608137DD-288D-4B43-B257-51DA2FD01C4E}" type="presOf" srcId="{D618D4A6-9AF3-436C-8D3C-A2D5B5D8F1FA}" destId="{943AA967-05F4-44C3-B42F-5A476B4152A3}" srcOrd="0" destOrd="0" presId="urn:microsoft.com/office/officeart/2008/layout/CircularPictureCallout"/>
    <dgm:cxn modelId="{AF2EFAF9-C019-41C9-89BC-CD6D75703B91}" type="presOf" srcId="{222FE7F1-2D2C-465A-88DA-602DAEC97CC9}" destId="{051BFB08-C552-44EF-B4F3-63329421644D}" srcOrd="0" destOrd="0" presId="urn:microsoft.com/office/officeart/2008/layout/CircularPictureCallout"/>
    <dgm:cxn modelId="{436074CB-DA6F-461C-B914-0B7E863F1B3E}" type="presParOf" srcId="{943AA967-05F4-44C3-B42F-5A476B4152A3}" destId="{895E553A-E348-4250-8A67-C9E440E00D02}" srcOrd="0" destOrd="0" presId="urn:microsoft.com/office/officeart/2008/layout/CircularPictureCallout"/>
    <dgm:cxn modelId="{FDF80964-B1E9-4101-8B08-62422E4E6C94}" type="presParOf" srcId="{895E553A-E348-4250-8A67-C9E440E00D02}" destId="{F2C77117-2853-4E2D-AF08-2FD51F3872F3}" srcOrd="0" destOrd="0" presId="urn:microsoft.com/office/officeart/2008/layout/CircularPictureCallout"/>
    <dgm:cxn modelId="{C6EF3CB4-DAE1-4C2F-948C-B9707319E94E}" type="presParOf" srcId="{F2C77117-2853-4E2D-AF08-2FD51F3872F3}" destId="{4E7DB331-FA13-4559-AA58-9FD1FB27553A}" srcOrd="0" destOrd="0" presId="urn:microsoft.com/office/officeart/2008/layout/CircularPictureCallout"/>
    <dgm:cxn modelId="{1B088944-921C-42B6-B030-B542CB942032}" type="presParOf" srcId="{895E553A-E348-4250-8A67-C9E440E00D02}" destId="{051BFB08-C552-44EF-B4F3-63329421644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87FEED-5528-4FCD-946B-0144E5D6B33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6D11E74-A08D-4195-8451-7F45FB790345}">
      <dgm:prSet phldrT="[Text]" phldr="1"/>
      <dgm:spPr/>
      <dgm:t>
        <a:bodyPr/>
        <a:lstStyle/>
        <a:p>
          <a:endParaRPr lang="en-IN"/>
        </a:p>
      </dgm:t>
    </dgm:pt>
    <dgm:pt modelId="{2ECEB1F9-AB57-433A-A4DE-6FB6EC116801}" type="sibTrans" cxnId="{B6F30FD1-D052-4FED-A528-00D620CB9841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</dgm:pt>
    <dgm:pt modelId="{61C0659C-A040-47F8-8402-3FF657CB80D9}" type="parTrans" cxnId="{B6F30FD1-D052-4FED-A528-00D620CB9841}">
      <dgm:prSet/>
      <dgm:spPr/>
      <dgm:t>
        <a:bodyPr/>
        <a:lstStyle/>
        <a:p>
          <a:endParaRPr lang="en-IN"/>
        </a:p>
      </dgm:t>
    </dgm:pt>
    <dgm:pt modelId="{FE950424-A535-4302-BA75-54A294A9C8EF}" type="pres">
      <dgm:prSet presAssocID="{5987FEED-5528-4FCD-946B-0144E5D6B331}" presName="Name0" presStyleCnt="0">
        <dgm:presLayoutVars>
          <dgm:chMax val="7"/>
          <dgm:chPref val="7"/>
          <dgm:dir/>
        </dgm:presLayoutVars>
      </dgm:prSet>
      <dgm:spPr/>
    </dgm:pt>
    <dgm:pt modelId="{D2BB3D25-A25C-496F-975F-772D5D0695E5}" type="pres">
      <dgm:prSet presAssocID="{5987FEED-5528-4FCD-946B-0144E5D6B331}" presName="Name1" presStyleCnt="0"/>
      <dgm:spPr/>
    </dgm:pt>
    <dgm:pt modelId="{896ECE05-C805-49D2-BC2F-EE8192690F63}" type="pres">
      <dgm:prSet presAssocID="{2ECEB1F9-AB57-433A-A4DE-6FB6EC116801}" presName="picture_1" presStyleCnt="0"/>
      <dgm:spPr/>
    </dgm:pt>
    <dgm:pt modelId="{F08940D3-95D0-49F2-9078-3A5DCF617DC3}" type="pres">
      <dgm:prSet presAssocID="{2ECEB1F9-AB57-433A-A4DE-6FB6EC116801}" presName="pictureRepeatNode" presStyleLbl="alignImgPlace1" presStyleIdx="0" presStyleCnt="1" custScaleX="139950" custScaleY="138106" custLinFactNeighborX="44070" custLinFactNeighborY="-4219"/>
      <dgm:spPr/>
    </dgm:pt>
    <dgm:pt modelId="{E4587B2C-CD6C-4B25-A52F-26B957A13ED8}" type="pres">
      <dgm:prSet presAssocID="{A6D11E74-A08D-4195-8451-7F45FB790345}" presName="text_1" presStyleLbl="node1" presStyleIdx="0" presStyleCnt="0" custAng="21439814" custFlipHor="1" custScaleX="1852">
        <dgm:presLayoutVars>
          <dgm:bulletEnabled val="1"/>
        </dgm:presLayoutVars>
      </dgm:prSet>
      <dgm:spPr/>
    </dgm:pt>
  </dgm:ptLst>
  <dgm:cxnLst>
    <dgm:cxn modelId="{CE91364C-216A-4B38-BC16-7AC755DA45F7}" type="presOf" srcId="{5987FEED-5528-4FCD-946B-0144E5D6B331}" destId="{FE950424-A535-4302-BA75-54A294A9C8EF}" srcOrd="0" destOrd="0" presId="urn:microsoft.com/office/officeart/2008/layout/CircularPictureCallout"/>
    <dgm:cxn modelId="{B6F30FD1-D052-4FED-A528-00D620CB9841}" srcId="{5987FEED-5528-4FCD-946B-0144E5D6B331}" destId="{A6D11E74-A08D-4195-8451-7F45FB790345}" srcOrd="0" destOrd="0" parTransId="{61C0659C-A040-47F8-8402-3FF657CB80D9}" sibTransId="{2ECEB1F9-AB57-433A-A4DE-6FB6EC116801}"/>
    <dgm:cxn modelId="{9A7B1FD5-72E9-4CF2-86BB-A1CC84755BD0}" type="presOf" srcId="{A6D11E74-A08D-4195-8451-7F45FB790345}" destId="{E4587B2C-CD6C-4B25-A52F-26B957A13ED8}" srcOrd="0" destOrd="0" presId="urn:microsoft.com/office/officeart/2008/layout/CircularPictureCallout"/>
    <dgm:cxn modelId="{B06C02D7-624E-48B3-9FDA-5A4F770B69E1}" type="presOf" srcId="{2ECEB1F9-AB57-433A-A4DE-6FB6EC116801}" destId="{F08940D3-95D0-49F2-9078-3A5DCF617DC3}" srcOrd="0" destOrd="0" presId="urn:microsoft.com/office/officeart/2008/layout/CircularPictureCallout"/>
    <dgm:cxn modelId="{62F3D50E-E6FF-447A-ADD6-0C3C9CABD78E}" type="presParOf" srcId="{FE950424-A535-4302-BA75-54A294A9C8EF}" destId="{D2BB3D25-A25C-496F-975F-772D5D0695E5}" srcOrd="0" destOrd="0" presId="urn:microsoft.com/office/officeart/2008/layout/CircularPictureCallout"/>
    <dgm:cxn modelId="{8BC0822C-CCD1-4E11-A16B-CF4BDBB9EF31}" type="presParOf" srcId="{D2BB3D25-A25C-496F-975F-772D5D0695E5}" destId="{896ECE05-C805-49D2-BC2F-EE8192690F63}" srcOrd="0" destOrd="0" presId="urn:microsoft.com/office/officeart/2008/layout/CircularPictureCallout"/>
    <dgm:cxn modelId="{4F5C5B8C-D7B0-49F1-A8C7-A199E4D4FB8E}" type="presParOf" srcId="{896ECE05-C805-49D2-BC2F-EE8192690F63}" destId="{F08940D3-95D0-49F2-9078-3A5DCF617DC3}" srcOrd="0" destOrd="0" presId="urn:microsoft.com/office/officeart/2008/layout/CircularPictureCallout"/>
    <dgm:cxn modelId="{FA07E132-2548-4B68-8215-75FA965FDA80}" type="presParOf" srcId="{D2BB3D25-A25C-496F-975F-772D5D0695E5}" destId="{E4587B2C-CD6C-4B25-A52F-26B957A13ED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D94CB4-48F4-4051-B59C-80079DD26D0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8DDC2B2-6879-4331-9195-F458D9F4AAC7}">
      <dgm:prSet phldrT="[Text]" phldr="1"/>
      <dgm:spPr/>
      <dgm:t>
        <a:bodyPr/>
        <a:lstStyle/>
        <a:p>
          <a:endParaRPr lang="en-IN"/>
        </a:p>
      </dgm:t>
    </dgm:pt>
    <dgm:pt modelId="{5A179EA1-0C9B-4354-AFBE-53332F8F10AB}" type="parTrans" cxnId="{628039B7-5846-426D-81AB-ACA6E1E6DB11}">
      <dgm:prSet/>
      <dgm:spPr/>
      <dgm:t>
        <a:bodyPr/>
        <a:lstStyle/>
        <a:p>
          <a:endParaRPr lang="en-IN"/>
        </a:p>
      </dgm:t>
    </dgm:pt>
    <dgm:pt modelId="{1C25EF66-44EA-4753-928E-918C91DC30F7}" type="sibTrans" cxnId="{628039B7-5846-426D-81AB-ACA6E1E6DB1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A road with trees and a shelter&#10;&#10;AI-generated content may be incorrect.">
            <a:extLst>
              <a:ext uri="{FF2B5EF4-FFF2-40B4-BE49-F238E27FC236}">
                <a16:creationId xmlns:a16="http://schemas.microsoft.com/office/drawing/2014/main" id="{7F81A424-47D8-FB71-256D-E2D38BB12C35}"/>
              </a:ext>
            </a:extLst>
          </dgm14:cNvPr>
        </a:ext>
      </dgm:extLst>
    </dgm:pt>
    <dgm:pt modelId="{C07E56B0-77AC-4444-8DD1-726D1C60EE59}" type="pres">
      <dgm:prSet presAssocID="{D5D94CB4-48F4-4051-B59C-80079DD26D0B}" presName="Name0" presStyleCnt="0">
        <dgm:presLayoutVars>
          <dgm:chMax val="7"/>
          <dgm:chPref val="7"/>
          <dgm:dir/>
        </dgm:presLayoutVars>
      </dgm:prSet>
      <dgm:spPr/>
    </dgm:pt>
    <dgm:pt modelId="{92DBEEDB-439D-4091-8B16-94CBC09B6296}" type="pres">
      <dgm:prSet presAssocID="{D5D94CB4-48F4-4051-B59C-80079DD26D0B}" presName="Name1" presStyleCnt="0"/>
      <dgm:spPr/>
    </dgm:pt>
    <dgm:pt modelId="{95C28460-A437-43CE-8EC7-7B256553D13B}" type="pres">
      <dgm:prSet presAssocID="{1C25EF66-44EA-4753-928E-918C91DC30F7}" presName="picture_1" presStyleCnt="0"/>
      <dgm:spPr/>
    </dgm:pt>
    <dgm:pt modelId="{3D9F78FD-AE40-4CED-BEA9-850BE2D46088}" type="pres">
      <dgm:prSet presAssocID="{1C25EF66-44EA-4753-928E-918C91DC30F7}" presName="pictureRepeatNode" presStyleLbl="alignImgPlace1" presStyleIdx="0" presStyleCnt="1" custScaleX="171759" custScaleY="177504" custLinFactX="37273" custLinFactNeighborX="100000" custLinFactNeighborY="12469"/>
      <dgm:spPr/>
    </dgm:pt>
    <dgm:pt modelId="{F39314E5-BFA1-4660-9E73-A3B5FD0603E1}" type="pres">
      <dgm:prSet presAssocID="{78DDC2B2-6879-4331-9195-F458D9F4AAC7}" presName="text_1" presStyleLbl="node1" presStyleIdx="0" presStyleCnt="0" custFlipHor="1" custScaleX="11574">
        <dgm:presLayoutVars>
          <dgm:bulletEnabled val="1"/>
        </dgm:presLayoutVars>
      </dgm:prSet>
      <dgm:spPr/>
    </dgm:pt>
  </dgm:ptLst>
  <dgm:cxnLst>
    <dgm:cxn modelId="{8FFCDC40-3727-42FE-B235-25B9E2A0E8C0}" type="presOf" srcId="{D5D94CB4-48F4-4051-B59C-80079DD26D0B}" destId="{C07E56B0-77AC-4444-8DD1-726D1C60EE59}" srcOrd="0" destOrd="0" presId="urn:microsoft.com/office/officeart/2008/layout/CircularPictureCallout"/>
    <dgm:cxn modelId="{EFD8098E-7FC6-42C3-A9DA-236255D3E71F}" type="presOf" srcId="{1C25EF66-44EA-4753-928E-918C91DC30F7}" destId="{3D9F78FD-AE40-4CED-BEA9-850BE2D46088}" srcOrd="0" destOrd="0" presId="urn:microsoft.com/office/officeart/2008/layout/CircularPictureCallout"/>
    <dgm:cxn modelId="{628039B7-5846-426D-81AB-ACA6E1E6DB11}" srcId="{D5D94CB4-48F4-4051-B59C-80079DD26D0B}" destId="{78DDC2B2-6879-4331-9195-F458D9F4AAC7}" srcOrd="0" destOrd="0" parTransId="{5A179EA1-0C9B-4354-AFBE-53332F8F10AB}" sibTransId="{1C25EF66-44EA-4753-928E-918C91DC30F7}"/>
    <dgm:cxn modelId="{5FEABDD9-63AB-4D1A-8468-249354E0710E}" type="presOf" srcId="{78DDC2B2-6879-4331-9195-F458D9F4AAC7}" destId="{F39314E5-BFA1-4660-9E73-A3B5FD0603E1}" srcOrd="0" destOrd="0" presId="urn:microsoft.com/office/officeart/2008/layout/CircularPictureCallout"/>
    <dgm:cxn modelId="{D01E79F0-788C-4A83-9A99-F77C618C8A81}" type="presParOf" srcId="{C07E56B0-77AC-4444-8DD1-726D1C60EE59}" destId="{92DBEEDB-439D-4091-8B16-94CBC09B6296}" srcOrd="0" destOrd="0" presId="urn:microsoft.com/office/officeart/2008/layout/CircularPictureCallout"/>
    <dgm:cxn modelId="{7FBE6BDE-C24D-4A68-88D0-E4DA8777DEB3}" type="presParOf" srcId="{92DBEEDB-439D-4091-8B16-94CBC09B6296}" destId="{95C28460-A437-43CE-8EC7-7B256553D13B}" srcOrd="0" destOrd="0" presId="urn:microsoft.com/office/officeart/2008/layout/CircularPictureCallout"/>
    <dgm:cxn modelId="{4F79FF20-5DA4-4F3D-A2CE-2F80C6840ADA}" type="presParOf" srcId="{95C28460-A437-43CE-8EC7-7B256553D13B}" destId="{3D9F78FD-AE40-4CED-BEA9-850BE2D46088}" srcOrd="0" destOrd="0" presId="urn:microsoft.com/office/officeart/2008/layout/CircularPictureCallout"/>
    <dgm:cxn modelId="{0CA116E8-4A96-454D-854A-6E5CCA1FB6BF}" type="presParOf" srcId="{92DBEEDB-439D-4091-8B16-94CBC09B6296}" destId="{F39314E5-BFA1-4660-9E73-A3B5FD0603E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3A7579-5E68-48CB-912F-3856AF8D56C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D9A1A77-998A-4449-B075-D59FE36EC9DE}">
      <dgm:prSet phldrT="[Text]" phldr="1"/>
      <dgm:spPr/>
      <dgm:t>
        <a:bodyPr/>
        <a:lstStyle/>
        <a:p>
          <a:endParaRPr lang="en-IN"/>
        </a:p>
      </dgm:t>
    </dgm:pt>
    <dgm:pt modelId="{582239EA-68F6-453D-87E8-661B79465143}" type="parTrans" cxnId="{571762E5-3D98-4015-8CA7-E163B3CEBCF9}">
      <dgm:prSet/>
      <dgm:spPr/>
      <dgm:t>
        <a:bodyPr/>
        <a:lstStyle/>
        <a:p>
          <a:endParaRPr lang="en-IN"/>
        </a:p>
      </dgm:t>
    </dgm:pt>
    <dgm:pt modelId="{B60B8C15-6B22-48E7-8E27-4A1CFAFE6890}" type="sibTrans" cxnId="{571762E5-3D98-4015-8CA7-E163B3CEBCF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A white car parked on a road&#10;&#10;AI-generated content may be incorrect.">
            <a:extLst>
              <a:ext uri="{FF2B5EF4-FFF2-40B4-BE49-F238E27FC236}">
                <a16:creationId xmlns:a16="http://schemas.microsoft.com/office/drawing/2014/main" id="{634A86D3-5F8E-EB61-C6A7-451B52369793}"/>
              </a:ext>
            </a:extLst>
          </dgm14:cNvPr>
        </a:ext>
      </dgm:extLst>
    </dgm:pt>
    <dgm:pt modelId="{116F85AC-6566-497F-978F-E83BB76CF6E7}" type="pres">
      <dgm:prSet presAssocID="{9F3A7579-5E68-48CB-912F-3856AF8D56CC}" presName="Name0" presStyleCnt="0">
        <dgm:presLayoutVars>
          <dgm:chMax val="7"/>
          <dgm:chPref val="7"/>
          <dgm:dir/>
        </dgm:presLayoutVars>
      </dgm:prSet>
      <dgm:spPr/>
    </dgm:pt>
    <dgm:pt modelId="{722FBA3B-B5CA-4C57-857A-A7FAAF2BF1D3}" type="pres">
      <dgm:prSet presAssocID="{9F3A7579-5E68-48CB-912F-3856AF8D56CC}" presName="Name1" presStyleCnt="0"/>
      <dgm:spPr/>
    </dgm:pt>
    <dgm:pt modelId="{03BBC12E-003E-4AF4-9D10-CDD17378DC65}" type="pres">
      <dgm:prSet presAssocID="{B60B8C15-6B22-48E7-8E27-4A1CFAFE6890}" presName="picture_1" presStyleCnt="0"/>
      <dgm:spPr/>
    </dgm:pt>
    <dgm:pt modelId="{B53FD714-8AAC-40BD-9941-57D258A301C1}" type="pres">
      <dgm:prSet presAssocID="{B60B8C15-6B22-48E7-8E27-4A1CFAFE6890}" presName="pictureRepeatNode" presStyleLbl="alignImgPlace1" presStyleIdx="0" presStyleCnt="1" custScaleX="190402" custScaleY="191089"/>
      <dgm:spPr/>
    </dgm:pt>
    <dgm:pt modelId="{2894FAD6-C4F1-451D-B8FF-E075C928716D}" type="pres">
      <dgm:prSet presAssocID="{ED9A1A77-998A-4449-B075-D59FE36EC9DE}" presName="text_1" presStyleLbl="node1" presStyleIdx="0" presStyleCnt="0" custFlipHor="1" custScaleX="3094">
        <dgm:presLayoutVars>
          <dgm:bulletEnabled val="1"/>
        </dgm:presLayoutVars>
      </dgm:prSet>
      <dgm:spPr/>
    </dgm:pt>
  </dgm:ptLst>
  <dgm:cxnLst>
    <dgm:cxn modelId="{9DB0C100-B7EE-4235-BB3D-47B3CA374EE7}" type="presOf" srcId="{ED9A1A77-998A-4449-B075-D59FE36EC9DE}" destId="{2894FAD6-C4F1-451D-B8FF-E075C928716D}" srcOrd="0" destOrd="0" presId="urn:microsoft.com/office/officeart/2008/layout/CircularPictureCallout"/>
    <dgm:cxn modelId="{F204841E-D3C5-4904-A82B-AF4B830C16BC}" type="presOf" srcId="{B60B8C15-6B22-48E7-8E27-4A1CFAFE6890}" destId="{B53FD714-8AAC-40BD-9941-57D258A301C1}" srcOrd="0" destOrd="0" presId="urn:microsoft.com/office/officeart/2008/layout/CircularPictureCallout"/>
    <dgm:cxn modelId="{42C161A1-FCA5-43E3-9EF1-77BD22B779F8}" type="presOf" srcId="{9F3A7579-5E68-48CB-912F-3856AF8D56CC}" destId="{116F85AC-6566-497F-978F-E83BB76CF6E7}" srcOrd="0" destOrd="0" presId="urn:microsoft.com/office/officeart/2008/layout/CircularPictureCallout"/>
    <dgm:cxn modelId="{571762E5-3D98-4015-8CA7-E163B3CEBCF9}" srcId="{9F3A7579-5E68-48CB-912F-3856AF8D56CC}" destId="{ED9A1A77-998A-4449-B075-D59FE36EC9DE}" srcOrd="0" destOrd="0" parTransId="{582239EA-68F6-453D-87E8-661B79465143}" sibTransId="{B60B8C15-6B22-48E7-8E27-4A1CFAFE6890}"/>
    <dgm:cxn modelId="{C1579413-EA1A-4623-AC1F-B08671ABA6C9}" type="presParOf" srcId="{116F85AC-6566-497F-978F-E83BB76CF6E7}" destId="{722FBA3B-B5CA-4C57-857A-A7FAAF2BF1D3}" srcOrd="0" destOrd="0" presId="urn:microsoft.com/office/officeart/2008/layout/CircularPictureCallout"/>
    <dgm:cxn modelId="{FA690BFD-972B-4DB8-965E-1E001D9FAC10}" type="presParOf" srcId="{722FBA3B-B5CA-4C57-857A-A7FAAF2BF1D3}" destId="{03BBC12E-003E-4AF4-9D10-CDD17378DC65}" srcOrd="0" destOrd="0" presId="urn:microsoft.com/office/officeart/2008/layout/CircularPictureCallout"/>
    <dgm:cxn modelId="{BF21C166-6120-4392-9078-06B60855CE68}" type="presParOf" srcId="{03BBC12E-003E-4AF4-9D10-CDD17378DC65}" destId="{B53FD714-8AAC-40BD-9941-57D258A301C1}" srcOrd="0" destOrd="0" presId="urn:microsoft.com/office/officeart/2008/layout/CircularPictureCallout"/>
    <dgm:cxn modelId="{21F9CCFF-810D-4749-A0F7-3535144674F5}" type="presParOf" srcId="{722FBA3B-B5CA-4C57-857A-A7FAAF2BF1D3}" destId="{2894FAD6-C4F1-451D-B8FF-E075C928716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07FA6-0D5D-451F-8A35-51C97328044D}">
      <dsp:nvSpPr>
        <dsp:cNvPr id="0" name=""/>
        <dsp:cNvSpPr/>
      </dsp:nvSpPr>
      <dsp:spPr>
        <a:xfrm>
          <a:off x="56594" y="1101680"/>
          <a:ext cx="5237000" cy="50292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283AD-9049-4D1E-8597-70D9D06459DE}">
      <dsp:nvSpPr>
        <dsp:cNvPr id="0" name=""/>
        <dsp:cNvSpPr/>
      </dsp:nvSpPr>
      <dsp:spPr>
        <a:xfrm>
          <a:off x="3043520" y="4237198"/>
          <a:ext cx="199458" cy="103727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043520" y="4237198"/>
        <a:ext cx="199458" cy="1037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DB331-FA13-4559-AA58-9FD1FB27553A}">
      <dsp:nvSpPr>
        <dsp:cNvPr id="0" name=""/>
        <dsp:cNvSpPr/>
      </dsp:nvSpPr>
      <dsp:spPr>
        <a:xfrm>
          <a:off x="0" y="2382935"/>
          <a:ext cx="5734450" cy="5521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BFB08-C552-44EF-B4F3-63329421644D}">
      <dsp:nvSpPr>
        <dsp:cNvPr id="0" name=""/>
        <dsp:cNvSpPr/>
      </dsp:nvSpPr>
      <dsp:spPr>
        <a:xfrm>
          <a:off x="2856150" y="5232383"/>
          <a:ext cx="22148" cy="94618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856150" y="5232383"/>
        <a:ext cx="22148" cy="946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940D3-95D0-49F2-9078-3A5DCF617DC3}">
      <dsp:nvSpPr>
        <dsp:cNvPr id="0" name=""/>
        <dsp:cNvSpPr/>
      </dsp:nvSpPr>
      <dsp:spPr>
        <a:xfrm>
          <a:off x="2711458" y="692023"/>
          <a:ext cx="6319212" cy="623594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87B2C-CD6C-4B25-A52F-26B957A13ED8}">
      <dsp:nvSpPr>
        <dsp:cNvPr id="0" name=""/>
        <dsp:cNvSpPr/>
      </dsp:nvSpPr>
      <dsp:spPr>
        <a:xfrm rot="160186" flipH="1">
          <a:off x="4488575" y="4140475"/>
          <a:ext cx="53519" cy="149006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488575" y="4140475"/>
        <a:ext cx="53519" cy="1490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F78FD-AE40-4CED-BEA9-850BE2D46088}">
      <dsp:nvSpPr>
        <dsp:cNvPr id="0" name=""/>
        <dsp:cNvSpPr/>
      </dsp:nvSpPr>
      <dsp:spPr>
        <a:xfrm>
          <a:off x="1089431" y="2200787"/>
          <a:ext cx="6625818" cy="68474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314E5-BFA1-4660-9E73-A3B5FD0603E1}">
      <dsp:nvSpPr>
        <dsp:cNvPr id="0" name=""/>
        <dsp:cNvSpPr/>
      </dsp:nvSpPr>
      <dsp:spPr>
        <a:xfrm flipH="1">
          <a:off x="3714750" y="5263086"/>
          <a:ext cx="285748" cy="12730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714750" y="5263086"/>
        <a:ext cx="285748" cy="1273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FD714-8AAC-40BD-9941-57D258A301C1}">
      <dsp:nvSpPr>
        <dsp:cNvPr id="0" name=""/>
        <dsp:cNvSpPr/>
      </dsp:nvSpPr>
      <dsp:spPr>
        <a:xfrm>
          <a:off x="184670" y="1028702"/>
          <a:ext cx="7326859" cy="73532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4FAD6-C4F1-451D-B8FF-E075C928716D}">
      <dsp:nvSpPr>
        <dsp:cNvPr id="0" name=""/>
        <dsp:cNvSpPr/>
      </dsp:nvSpPr>
      <dsp:spPr>
        <a:xfrm flipH="1">
          <a:off x="3810000" y="4824641"/>
          <a:ext cx="76198" cy="126987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10000" y="4824641"/>
        <a:ext cx="76198" cy="1269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svg"/><Relationship Id="rId9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2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16.jpeg"/><Relationship Id="rId5" Type="http://schemas.openxmlformats.org/officeDocument/2006/relationships/image" Target="../media/image14.svg"/><Relationship Id="rId10" Type="http://schemas.microsoft.com/office/2007/relationships/diagramDrawing" Target="../diagrams/drawing2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4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image" Target="../media/image22.jpeg"/><Relationship Id="rId5" Type="http://schemas.openxmlformats.org/officeDocument/2006/relationships/image" Target="../media/image20.svg"/><Relationship Id="rId10" Type="http://schemas.microsoft.com/office/2007/relationships/diagramDrawing" Target="../diagrams/drawing4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036480" y="2007485"/>
            <a:ext cx="7222820" cy="7078364"/>
          </a:xfrm>
          <a:custGeom>
            <a:avLst/>
            <a:gdLst/>
            <a:ahLst/>
            <a:cxnLst/>
            <a:rect l="l" t="t" r="r" b="b"/>
            <a:pathLst>
              <a:path w="7222820" h="7078364">
                <a:moveTo>
                  <a:pt x="0" y="0"/>
                </a:moveTo>
                <a:lnTo>
                  <a:pt x="7222820" y="0"/>
                </a:lnTo>
                <a:lnTo>
                  <a:pt x="7222820" y="7078364"/>
                </a:lnTo>
                <a:lnTo>
                  <a:pt x="0" y="707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0" y="5319263"/>
            <a:ext cx="8610600" cy="4832092"/>
            <a:chOff x="0" y="0"/>
            <a:chExt cx="4577158" cy="2512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77158" cy="251285"/>
            </a:xfrm>
            <a:custGeom>
              <a:avLst/>
              <a:gdLst/>
              <a:ahLst/>
              <a:cxnLst/>
              <a:rect l="l" t="t" r="r" b="b"/>
              <a:pathLst>
                <a:path w="4577158" h="251285">
                  <a:moveTo>
                    <a:pt x="31629" y="0"/>
                  </a:moveTo>
                  <a:lnTo>
                    <a:pt x="4545529" y="0"/>
                  </a:lnTo>
                  <a:cubicBezTo>
                    <a:pt x="4553918" y="0"/>
                    <a:pt x="4561963" y="3332"/>
                    <a:pt x="4567894" y="9264"/>
                  </a:cubicBezTo>
                  <a:cubicBezTo>
                    <a:pt x="4573826" y="15195"/>
                    <a:pt x="4577158" y="23240"/>
                    <a:pt x="4577158" y="31629"/>
                  </a:cubicBezTo>
                  <a:lnTo>
                    <a:pt x="4577158" y="219656"/>
                  </a:lnTo>
                  <a:cubicBezTo>
                    <a:pt x="4577158" y="228045"/>
                    <a:pt x="4573826" y="236090"/>
                    <a:pt x="4567894" y="242021"/>
                  </a:cubicBezTo>
                  <a:cubicBezTo>
                    <a:pt x="4561963" y="247953"/>
                    <a:pt x="4553918" y="251285"/>
                    <a:pt x="4545529" y="251285"/>
                  </a:cubicBezTo>
                  <a:lnTo>
                    <a:pt x="31629" y="251285"/>
                  </a:lnTo>
                  <a:cubicBezTo>
                    <a:pt x="14161" y="251285"/>
                    <a:pt x="0" y="237124"/>
                    <a:pt x="0" y="219656"/>
                  </a:cubicBezTo>
                  <a:lnTo>
                    <a:pt x="0" y="31629"/>
                  </a:lnTo>
                  <a:cubicBezTo>
                    <a:pt x="0" y="14161"/>
                    <a:pt x="14161" y="0"/>
                    <a:pt x="31629" y="0"/>
                  </a:cubicBezTo>
                  <a:close/>
                </a:path>
              </a:pathLst>
            </a:custGeom>
            <a:solidFill>
              <a:srgbClr val="FFAB2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77158" cy="289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365622" y="8958109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8" y="0"/>
                </a:lnTo>
                <a:lnTo>
                  <a:pt x="2677388" y="1762207"/>
                </a:lnTo>
                <a:lnTo>
                  <a:pt x="0" y="1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10800000">
            <a:off x="729139" y="-494325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7" y="0"/>
                </a:lnTo>
                <a:lnTo>
                  <a:pt x="2677387" y="1762207"/>
                </a:lnTo>
                <a:lnTo>
                  <a:pt x="0" y="1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5378604" y="894046"/>
            <a:ext cx="2210737" cy="269308"/>
          </a:xfrm>
          <a:custGeom>
            <a:avLst/>
            <a:gdLst/>
            <a:ahLst/>
            <a:cxnLst/>
            <a:rect l="l" t="t" r="r" b="b"/>
            <a:pathLst>
              <a:path w="2210737" h="269308">
                <a:moveTo>
                  <a:pt x="0" y="0"/>
                </a:moveTo>
                <a:lnTo>
                  <a:pt x="2210738" y="0"/>
                </a:lnTo>
                <a:lnTo>
                  <a:pt x="2210738" y="269308"/>
                </a:lnTo>
                <a:lnTo>
                  <a:pt x="0" y="269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32012" y="3400778"/>
            <a:ext cx="9804468" cy="1742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Visual Assessment of Admin &amp; Tutorial Block Zone and </a:t>
            </a:r>
            <a:r>
              <a:rPr lang="en-IN" sz="3600" dirty="0">
                <a:solidFill>
                  <a:srgbClr val="FFC000"/>
                </a:solidFill>
                <a:latin typeface="Roboto"/>
                <a:ea typeface="+mn-lt"/>
                <a:cs typeface="+mn-lt"/>
                <a:sym typeface="Roboto"/>
              </a:rPr>
              <a:t>W</a:t>
            </a:r>
            <a:r>
              <a:rPr lang="en-IN" sz="3600" dirty="0">
                <a:solidFill>
                  <a:srgbClr val="FFC000"/>
                </a:solidFill>
                <a:ea typeface="+mn-lt"/>
                <a:cs typeface="+mn-lt"/>
              </a:rPr>
              <a:t>e've mentioned the solutions to the discrepancies as per the Reference of IRC.</a:t>
            </a:r>
            <a:endParaRPr lang="en-US" sz="3300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4076" y="8528504"/>
            <a:ext cx="7080998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endParaRPr lang="en-US" sz="2599">
              <a:solidFill>
                <a:srgbClr val="151A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788CEC-34C7-CC2B-9E79-A17CD485D28A}"/>
              </a:ext>
            </a:extLst>
          </p:cNvPr>
          <p:cNvSpPr txBox="1"/>
          <p:nvPr/>
        </p:nvSpPr>
        <p:spPr>
          <a:xfrm>
            <a:off x="1371600" y="2680088"/>
            <a:ext cx="7762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highlight>
                  <a:srgbClr val="C0C0C0"/>
                </a:highlight>
              </a:rPr>
              <a:t>Traffic Guideline Compliance Audit – IIT Patna</a:t>
            </a:r>
            <a:endParaRPr lang="en-IN" sz="3200">
              <a:highlight>
                <a:srgbClr val="C0C0C0"/>
              </a:highlight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4861E8B-99D4-5189-BCC7-8D7E38652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896237"/>
              </p:ext>
            </p:extLst>
          </p:nvPr>
        </p:nvGraphicFramePr>
        <p:xfrm>
          <a:off x="10972800" y="2007484"/>
          <a:ext cx="6286500" cy="8279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646613-640D-0ACE-E9D5-D696B04A1B6B}"/>
              </a:ext>
            </a:extLst>
          </p:cNvPr>
          <p:cNvSpPr txBox="1"/>
          <p:nvPr/>
        </p:nvSpPr>
        <p:spPr>
          <a:xfrm>
            <a:off x="652324" y="5406135"/>
            <a:ext cx="81868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Janvi Kumari -2201CE24</a:t>
            </a:r>
          </a:p>
          <a:p>
            <a:r>
              <a:rPr lang="en-IN" sz="2800" dirty="0">
                <a:solidFill>
                  <a:schemeClr val="bg1"/>
                </a:solidFill>
              </a:rPr>
              <a:t>Khushboo Kumari – 2201CE25</a:t>
            </a:r>
          </a:p>
          <a:p>
            <a:r>
              <a:rPr lang="en-IN" sz="2800" dirty="0">
                <a:solidFill>
                  <a:schemeClr val="bg1"/>
                </a:solidFill>
              </a:rPr>
              <a:t>Khushboo Kumari – 2201CE26</a:t>
            </a:r>
          </a:p>
          <a:p>
            <a:r>
              <a:rPr lang="en-IN" sz="2800" dirty="0">
                <a:solidFill>
                  <a:schemeClr val="bg1"/>
                </a:solidFill>
              </a:rPr>
              <a:t>Kumar Anurag – 2201CE27</a:t>
            </a:r>
          </a:p>
          <a:p>
            <a:r>
              <a:rPr lang="en-IN" sz="2800" dirty="0">
                <a:solidFill>
                  <a:schemeClr val="bg1"/>
                </a:solidFill>
              </a:rPr>
              <a:t>Kumari Shravani – 2201CE28</a:t>
            </a:r>
          </a:p>
          <a:p>
            <a:r>
              <a:rPr lang="en-IN" sz="2800" dirty="0">
                <a:solidFill>
                  <a:schemeClr val="bg1"/>
                </a:solidFill>
              </a:rPr>
              <a:t>Kushagra Pandey – 2201CE29</a:t>
            </a:r>
          </a:p>
          <a:p>
            <a:r>
              <a:rPr lang="en-IN" sz="2800" dirty="0">
                <a:solidFill>
                  <a:schemeClr val="bg1"/>
                </a:solidFill>
              </a:rPr>
              <a:t>Mayank Kumar – 2201CE31</a:t>
            </a:r>
          </a:p>
          <a:p>
            <a:r>
              <a:rPr lang="en-IN" sz="2800" dirty="0">
                <a:solidFill>
                  <a:schemeClr val="bg1"/>
                </a:solidFill>
              </a:rPr>
              <a:t>Zeeshan Hasssan – 2201CE32</a:t>
            </a:r>
          </a:p>
          <a:p>
            <a:r>
              <a:rPr lang="en-IN" sz="2800" dirty="0" err="1">
                <a:solidFill>
                  <a:schemeClr val="bg1"/>
                </a:solidFill>
              </a:rPr>
              <a:t>Mingkeng</a:t>
            </a: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dirty="0" err="1">
                <a:solidFill>
                  <a:schemeClr val="bg1"/>
                </a:solidFill>
              </a:rPr>
              <a:t>Libang</a:t>
            </a:r>
            <a:r>
              <a:rPr lang="en-IN" sz="2800" dirty="0">
                <a:solidFill>
                  <a:schemeClr val="bg1"/>
                </a:solidFill>
              </a:rPr>
              <a:t> – 2201CE33</a:t>
            </a:r>
          </a:p>
          <a:p>
            <a:r>
              <a:rPr lang="en-IN" sz="2800" dirty="0">
                <a:solidFill>
                  <a:schemeClr val="bg1"/>
                </a:solidFill>
              </a:rPr>
              <a:t>Izhaan Khan – 2201CE34</a:t>
            </a:r>
          </a:p>
          <a:p>
            <a:r>
              <a:rPr lang="en-IN" sz="2800" dirty="0">
                <a:solidFill>
                  <a:schemeClr val="bg1"/>
                </a:solidFill>
              </a:rPr>
              <a:t>Shivam Kumar – 2511TE04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1BDC8-87B3-4132-C450-9849C193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FA7EBF9-F1D9-15EB-ED1A-5AA390E8E736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0AB7A7C-69ED-F884-9A2C-278260FB4F00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49EE3F-D513-795E-5536-4DDDC7F4FFE5}"/>
              </a:ext>
            </a:extLst>
          </p:cNvPr>
          <p:cNvSpPr/>
          <p:nvPr/>
        </p:nvSpPr>
        <p:spPr>
          <a:xfrm>
            <a:off x="554814" y="286088"/>
            <a:ext cx="8602756" cy="14771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200" b="1"/>
              <a:t>Location:</a:t>
            </a:r>
            <a:r>
              <a:rPr lang="en-US" sz="3200"/>
              <a:t> Side of road near Block 6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19DE9F-328B-C1FB-6E26-9984BD99BB3A}"/>
              </a:ext>
            </a:extLst>
          </p:cNvPr>
          <p:cNvSpPr/>
          <p:nvPr/>
        </p:nvSpPr>
        <p:spPr>
          <a:xfrm>
            <a:off x="224376" y="4632370"/>
            <a:ext cx="8686800" cy="411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Issue:</a:t>
            </a:r>
            <a:r>
              <a:rPr lang="en-US" sz="2400" dirty="0">
                <a:solidFill>
                  <a:schemeClr val="tx1"/>
                </a:solidFill>
              </a:rPr>
              <a:t> "No Right Turn" sign is displayed (though incorrectly on a green board, which is meant for informational signs)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u="sng" dirty="0">
                <a:solidFill>
                  <a:schemeClr val="tx1"/>
                </a:solidFill>
              </a:rPr>
              <a:t>Solution:</a:t>
            </a:r>
            <a:r>
              <a:rPr lang="en-US" sz="2400" dirty="0">
                <a:solidFill>
                  <a:schemeClr val="tx1"/>
                </a:solidFill>
              </a:rPr>
              <a:t> IRC:67-2012 – Regulatory signs should ideally use circular red-bordered design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u="sng" dirty="0">
                <a:solidFill>
                  <a:schemeClr val="tx1"/>
                </a:solidFill>
              </a:rPr>
              <a:t>Compliance: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Partial</a:t>
            </a:r>
            <a:r>
              <a:rPr lang="en-US" sz="2400" dirty="0">
                <a:solidFill>
                  <a:schemeClr val="tx1"/>
                </a:solidFill>
              </a:rPr>
              <a:t> (Sign present and interpretable, though design doesn't match standard)</a:t>
            </a:r>
            <a:endParaRPr lang="en-IN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2186E4-4D6A-B68E-BAD3-F1BD7A8600E8}"/>
              </a:ext>
            </a:extLst>
          </p:cNvPr>
          <p:cNvSpPr/>
          <p:nvPr/>
        </p:nvSpPr>
        <p:spPr>
          <a:xfrm>
            <a:off x="15240000" y="6972300"/>
            <a:ext cx="5638800" cy="541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road with a sign on it&#10;&#10;AI-generated content may be incorrect.">
            <a:extLst>
              <a:ext uri="{FF2B5EF4-FFF2-40B4-BE49-F238E27FC236}">
                <a16:creationId xmlns:a16="http://schemas.microsoft.com/office/drawing/2014/main" id="{22C9AEC9-0DF0-FCB8-943C-B95B3092B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790700"/>
            <a:ext cx="7139818" cy="7467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road sign with a black arrow&#10;&#10;AI-generated content may be incorrect.">
            <a:extLst>
              <a:ext uri="{FF2B5EF4-FFF2-40B4-BE49-F238E27FC236}">
                <a16:creationId xmlns:a16="http://schemas.microsoft.com/office/drawing/2014/main" id="{E15BE6DB-7753-271D-FD94-8CD885D97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298" y="1788178"/>
            <a:ext cx="4535582" cy="3365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75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AEBE9-6E69-AD35-A132-4A8D0EDC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3A8B0670-E3AD-A871-5E57-301A00AAA3F5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578CDDD-2F7B-FB15-FBAD-3AC89CCE1A6F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street with a tree and a pole&#10;&#10;AI-generated content may be incorrect.">
            <a:extLst>
              <a:ext uri="{FF2B5EF4-FFF2-40B4-BE49-F238E27FC236}">
                <a16:creationId xmlns:a16="http://schemas.microsoft.com/office/drawing/2014/main" id="{E8C1FBDA-68F9-2329-FB67-439A35EB8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1" y="1234307"/>
            <a:ext cx="7391399" cy="9182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41B295-B743-7A3D-BF8E-AB9F0D4EAFB8}"/>
              </a:ext>
            </a:extLst>
          </p:cNvPr>
          <p:cNvSpPr/>
          <p:nvPr/>
        </p:nvSpPr>
        <p:spPr>
          <a:xfrm>
            <a:off x="762000" y="407377"/>
            <a:ext cx="9220200" cy="1813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600" b="1"/>
              <a:t>Location:</a:t>
            </a:r>
            <a:r>
              <a:rPr lang="en-US" sz="3600"/>
              <a:t> Road behind Block 6</a:t>
            </a:r>
            <a:endParaRPr lang="en-IN" sz="36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FE366F-FE8F-53C7-B4C3-372349510B7F}"/>
              </a:ext>
            </a:extLst>
          </p:cNvPr>
          <p:cNvSpPr/>
          <p:nvPr/>
        </p:nvSpPr>
        <p:spPr>
          <a:xfrm>
            <a:off x="762000" y="4076700"/>
            <a:ext cx="8839200" cy="403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u="sng" dirty="0"/>
              <a:t>Issue:</a:t>
            </a:r>
            <a:r>
              <a:rPr lang="en-US" sz="2400" dirty="0"/>
              <a:t> Poor road surface near turn; no speed limit or cautionary signage</a:t>
            </a:r>
            <a:br>
              <a:rPr lang="en-US" sz="2400" dirty="0"/>
            </a:br>
            <a:r>
              <a:rPr lang="en-US" sz="2400" b="1" u="sng" dirty="0"/>
              <a:t>Solution:</a:t>
            </a:r>
            <a:r>
              <a:rPr lang="en-US" sz="2400" dirty="0"/>
              <a:t> IRC:67-2012 – Hazardous curves or road condition changes must be accompanied by cautionary signage</a:t>
            </a:r>
            <a:br>
              <a:rPr lang="en-US" sz="2400" dirty="0"/>
            </a:br>
            <a:r>
              <a:rPr lang="en-US" sz="2400" b="1" u="sng" dirty="0"/>
              <a:t>Compliance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dirty="0"/>
              <a:t>No</a:t>
            </a:r>
            <a:endParaRPr lang="en-IN" sz="24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DBE80-807F-7BCE-2239-5AA27FF4A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47893"/>
            <a:ext cx="2579210" cy="19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4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8E99-4A89-2274-F428-912D08FD2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D1F2DF71-1CD2-577B-3A2C-92BEA352C3EE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FC24601-0E47-4847-D3F1-D7F6D2326A9C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road with a sign on it&#10;&#10;AI-generated content may be incorrect.">
            <a:extLst>
              <a:ext uri="{FF2B5EF4-FFF2-40B4-BE49-F238E27FC236}">
                <a16:creationId xmlns:a16="http://schemas.microsoft.com/office/drawing/2014/main" id="{A07808C5-3E92-B286-B392-BA65F53E4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069798"/>
            <a:ext cx="6858000" cy="82647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05DFA4-82A3-EB74-169C-DAFBF1F25819}"/>
              </a:ext>
            </a:extLst>
          </p:cNvPr>
          <p:cNvSpPr/>
          <p:nvPr/>
        </p:nvSpPr>
        <p:spPr>
          <a:xfrm>
            <a:off x="271328" y="324111"/>
            <a:ext cx="8610600" cy="14771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200" b="1"/>
              <a:t>Location:</a:t>
            </a:r>
            <a:r>
              <a:rPr lang="en-US" sz="3200"/>
              <a:t> Road near green patch behind Block 6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6B325B-3C80-0179-FF59-9569BDB05C6F}"/>
              </a:ext>
            </a:extLst>
          </p:cNvPr>
          <p:cNvSpPr/>
          <p:nvPr/>
        </p:nvSpPr>
        <p:spPr>
          <a:xfrm>
            <a:off x="267821" y="4496921"/>
            <a:ext cx="8305800" cy="403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Issue:</a:t>
            </a:r>
            <a:r>
              <a:rPr lang="en-US" sz="2400" dirty="0">
                <a:solidFill>
                  <a:schemeClr val="tx1"/>
                </a:solidFill>
              </a:rPr>
              <a:t> "No Right Turn" sign is present (design is again on a green board instead of red-bordered circle)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Solution:</a:t>
            </a:r>
            <a:r>
              <a:rPr lang="en-US" sz="2400" dirty="0">
                <a:solidFill>
                  <a:schemeClr val="tx1"/>
                </a:solidFill>
              </a:rPr>
              <a:t> IRC:67-2012 – Design non-standard but meaning clear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Compliance: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Partial</a:t>
            </a:r>
            <a:endParaRPr lang="en-IN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2" name="Picture 1" descr="A road sign with a black arrow&#10;&#10;AI-generated content may be incorrect.">
            <a:extLst>
              <a:ext uri="{FF2B5EF4-FFF2-40B4-BE49-F238E27FC236}">
                <a16:creationId xmlns:a16="http://schemas.microsoft.com/office/drawing/2014/main" id="{E1AD1D5B-5910-1DCD-1E48-58675780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092" y="1804988"/>
            <a:ext cx="4586008" cy="35337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6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13827-EEDF-4F89-FDAE-17DBB3CD5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08478B1-9CF8-CB71-1AB5-236B49880406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D8108A-2C15-059E-1B7C-DE8FBFEEDCD0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green shelter on a road&#10;&#10;AI-generated content may be incorrect.">
            <a:extLst>
              <a:ext uri="{FF2B5EF4-FFF2-40B4-BE49-F238E27FC236}">
                <a16:creationId xmlns:a16="http://schemas.microsoft.com/office/drawing/2014/main" id="{F0C14F44-C99E-B9B2-2792-32017F0D3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409700"/>
            <a:ext cx="7715250" cy="8420100"/>
          </a:xfrm>
          <a:prstGeom prst="ellipse">
            <a:avLst/>
          </a:prstGeom>
          <a:ln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772964-316D-3B92-A8B5-CB68835BCE2A}"/>
              </a:ext>
            </a:extLst>
          </p:cNvPr>
          <p:cNvSpPr/>
          <p:nvPr/>
        </p:nvSpPr>
        <p:spPr>
          <a:xfrm>
            <a:off x="762000" y="723900"/>
            <a:ext cx="8153400" cy="2042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200"/>
              <a:t>Location: Near Tutorial Block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8EA9FD-BE10-F6AD-DEA8-8A876FEE11F6}"/>
              </a:ext>
            </a:extLst>
          </p:cNvPr>
          <p:cNvSpPr/>
          <p:nvPr/>
        </p:nvSpPr>
        <p:spPr>
          <a:xfrm>
            <a:off x="762000" y="4095516"/>
            <a:ext cx="8153400" cy="344805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F7F2-3B15-F24F-0ADA-0F4B97415AEC}"/>
              </a:ext>
            </a:extLst>
          </p:cNvPr>
          <p:cNvSpPr txBox="1"/>
          <p:nvPr/>
        </p:nvSpPr>
        <p:spPr>
          <a:xfrm>
            <a:off x="2057400" y="5143500"/>
            <a:ext cx="5562600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u="sng" dirty="0"/>
              <a:t>Issue: </a:t>
            </a:r>
            <a:r>
              <a:rPr lang="en-US" sz="2800" dirty="0"/>
              <a:t>No proper 'Bus Stop' signage</a:t>
            </a:r>
            <a:br>
              <a:rPr lang="en-US" sz="2800" dirty="0"/>
            </a:br>
            <a:r>
              <a:rPr lang="en-US" sz="2800" b="1" u="sng" dirty="0"/>
              <a:t>Solution: </a:t>
            </a:r>
            <a:r>
              <a:rPr lang="en-US" sz="2800" dirty="0"/>
              <a:t>Standard Bus Stop Zone</a:t>
            </a:r>
            <a:br>
              <a:rPr lang="en-US" sz="2800" dirty="0"/>
            </a:br>
            <a:r>
              <a:rPr lang="en-US" sz="2800" b="1" u="sng" dirty="0"/>
              <a:t>Compliance</a:t>
            </a:r>
            <a:r>
              <a:rPr lang="en-US" sz="2800" dirty="0"/>
              <a:t>: No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80A9E-3F07-8041-A614-D3033C368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28" y="723899"/>
            <a:ext cx="2457343" cy="20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9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31075-217A-C920-BE05-7197984C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943B14B-8C26-3BEB-A643-2FDD9BA91960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35F36D-200A-1E19-5E74-E45B2840A627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sign board with white text and green text&#10;&#10;AI-generated content may be incorrect.">
            <a:extLst>
              <a:ext uri="{FF2B5EF4-FFF2-40B4-BE49-F238E27FC236}">
                <a16:creationId xmlns:a16="http://schemas.microsoft.com/office/drawing/2014/main" id="{A4861FDF-34DE-5A05-C36F-F7B07643D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00" y="1200150"/>
            <a:ext cx="7721679" cy="7886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987621-FDBE-3861-81F9-4754B7AEB2F4}"/>
              </a:ext>
            </a:extLst>
          </p:cNvPr>
          <p:cNvSpPr/>
          <p:nvPr/>
        </p:nvSpPr>
        <p:spPr>
          <a:xfrm>
            <a:off x="990600" y="718038"/>
            <a:ext cx="8763000" cy="2133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200" b="1"/>
              <a:t>Location:</a:t>
            </a:r>
            <a:r>
              <a:rPr lang="en-IN" sz="3200"/>
              <a:t> Admin Block entrance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92AA84-EE3E-91FB-C1DB-D782E3D4EBD8}"/>
              </a:ext>
            </a:extLst>
          </p:cNvPr>
          <p:cNvSpPr/>
          <p:nvPr/>
        </p:nvSpPr>
        <p:spPr>
          <a:xfrm>
            <a:off x="1382546" y="4095282"/>
            <a:ext cx="8623099" cy="45065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u="sng" dirty="0">
                <a:solidFill>
                  <a:schemeClr val="tx1"/>
                </a:solidFill>
              </a:rPr>
              <a:t>Issue:</a:t>
            </a:r>
            <a:r>
              <a:rPr lang="en-US" sz="2400" dirty="0">
                <a:solidFill>
                  <a:schemeClr val="tx1"/>
                </a:solidFill>
              </a:rPr>
              <a:t> Building nameboards are present, but no traffic-related signs (like direction, parking, or warning signs) in sight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u="sng" dirty="0">
                <a:solidFill>
                  <a:schemeClr val="tx1"/>
                </a:solidFill>
              </a:rPr>
              <a:t>Solution:</a:t>
            </a:r>
            <a:r>
              <a:rPr lang="en-US" sz="2400" dirty="0">
                <a:solidFill>
                  <a:schemeClr val="tx1"/>
                </a:solidFill>
              </a:rPr>
              <a:t> IRC:67-2012 – Buildings accessed via roads should have </a:t>
            </a:r>
            <a:r>
              <a:rPr lang="en-US" sz="2400" b="1" dirty="0">
                <a:solidFill>
                  <a:schemeClr val="tx1"/>
                </a:solidFill>
              </a:rPr>
              <a:t>directional signs</a:t>
            </a:r>
            <a:r>
              <a:rPr lang="en-US" sz="2400" dirty="0">
                <a:solidFill>
                  <a:schemeClr val="tx1"/>
                </a:solidFill>
              </a:rPr>
              <a:t>, especially at forks or entry roads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u="sng" dirty="0">
                <a:solidFill>
                  <a:schemeClr val="tx1"/>
                </a:solidFill>
              </a:rPr>
              <a:t>Compliance:</a:t>
            </a:r>
            <a:r>
              <a:rPr lang="en-US" sz="2400" dirty="0">
                <a:solidFill>
                  <a:schemeClr val="tx1"/>
                </a:solidFill>
              </a:rPr>
              <a:t> Partial (informational signs only; traffic navigation signs missing)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95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DCB4-1D7D-5BD8-A473-3BC2A8ACD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4BCB8C0-9571-7122-723D-5253D0EC618D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3D584D6-D183-6632-2647-328289054EE5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road with trees and buildings in the background&#10;&#10;AI-generated content may be incorrect.">
            <a:extLst>
              <a:ext uri="{FF2B5EF4-FFF2-40B4-BE49-F238E27FC236}">
                <a16:creationId xmlns:a16="http://schemas.microsoft.com/office/drawing/2014/main" id="{2B1BA8A4-152A-5457-1AD7-657F2EA01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462980"/>
            <a:ext cx="7913380" cy="6630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BD1042-6EB4-D763-5BD5-0B6DBDF4F599}"/>
              </a:ext>
            </a:extLst>
          </p:cNvPr>
          <p:cNvSpPr/>
          <p:nvPr/>
        </p:nvSpPr>
        <p:spPr>
          <a:xfrm>
            <a:off x="685800" y="723900"/>
            <a:ext cx="8077200" cy="2042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600"/>
              <a:t>Location: Near Tutorial 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199B76-9EB6-D531-5D4C-C8163AAD73C1}"/>
              </a:ext>
            </a:extLst>
          </p:cNvPr>
          <p:cNvSpPr/>
          <p:nvPr/>
        </p:nvSpPr>
        <p:spPr>
          <a:xfrm>
            <a:off x="762000" y="4305300"/>
            <a:ext cx="7848601" cy="3886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 b="1" u="sng" dirty="0"/>
              <a:t>Issues:</a:t>
            </a:r>
            <a:r>
              <a:rPr lang="en-IN" sz="2800" dirty="0"/>
              <a:t> No warning signage for upcoming curve</a:t>
            </a:r>
            <a:endParaRPr lang="en-IN" sz="2800" dirty="0">
              <a:ea typeface="Calibri"/>
              <a:cs typeface="Calibri"/>
            </a:endParaRPr>
          </a:p>
          <a:p>
            <a:pPr algn="ctr"/>
            <a:r>
              <a:rPr lang="en-IN" sz="2800" b="1" u="sng" dirty="0"/>
              <a:t>Solutions:</a:t>
            </a:r>
            <a:r>
              <a:rPr lang="en-IN" sz="2800" dirty="0"/>
              <a:t> IRC67-2012-Sharp bends or Curves must be indicated using “Right/Left curve” </a:t>
            </a:r>
            <a:endParaRPr lang="en-IN" sz="2800" dirty="0">
              <a:ea typeface="Calibri"/>
              <a:cs typeface="Calibri"/>
            </a:endParaRPr>
          </a:p>
          <a:p>
            <a:pPr algn="ctr"/>
            <a:r>
              <a:rPr lang="en-IN" sz="2800" b="1" u="sng" dirty="0"/>
              <a:t>Compliance </a:t>
            </a:r>
            <a:r>
              <a:rPr lang="en-IN" sz="2800" dirty="0"/>
              <a:t>:No</a:t>
            </a:r>
            <a:endParaRPr lang="en-IN" sz="28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7D0F-3B20-FDD6-5171-5485EB7BE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788910"/>
            <a:ext cx="2091813" cy="18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E551-809C-D32E-880D-BFCED3243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C173DC2-C256-50DB-1F60-B1E65710F161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3BC524B-C17F-9F77-2942-9EC8667EA317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car parked in front of a building&#10;&#10;AI-generated content may be incorrect.">
            <a:extLst>
              <a:ext uri="{FF2B5EF4-FFF2-40B4-BE49-F238E27FC236}">
                <a16:creationId xmlns:a16="http://schemas.microsoft.com/office/drawing/2014/main" id="{2F84ABFB-95DA-8567-394A-8A11DD11E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714500"/>
            <a:ext cx="9214490" cy="7886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96A8A7-EBF9-3F42-EEAB-8C77B693C35D}"/>
              </a:ext>
            </a:extLst>
          </p:cNvPr>
          <p:cNvSpPr/>
          <p:nvPr/>
        </p:nvSpPr>
        <p:spPr>
          <a:xfrm>
            <a:off x="285871" y="295835"/>
            <a:ext cx="8572379" cy="1813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600"/>
              <a:t>Location: Near Tutorial Block</a:t>
            </a:r>
            <a:endParaRPr lang="en-IN" sz="36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7C31FD-6D0E-A826-D680-35A5BC7FB0B8}"/>
              </a:ext>
            </a:extLst>
          </p:cNvPr>
          <p:cNvSpPr/>
          <p:nvPr/>
        </p:nvSpPr>
        <p:spPr>
          <a:xfrm>
            <a:off x="543485" y="4503644"/>
            <a:ext cx="7543800" cy="4267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 u="sng" dirty="0"/>
              <a:t>Issues:</a:t>
            </a:r>
            <a:r>
              <a:rPr lang="en-IN" sz="2800" dirty="0"/>
              <a:t> Improper roadside parking        </a:t>
            </a:r>
            <a:endParaRPr lang="en-IN" sz="2800" dirty="0">
              <a:ea typeface="Calibri"/>
              <a:cs typeface="Calibri"/>
            </a:endParaRPr>
          </a:p>
          <a:p>
            <a:pPr algn="ctr"/>
            <a:r>
              <a:rPr lang="en-IN" sz="2800" u="sng" dirty="0"/>
              <a:t>Solutions:</a:t>
            </a:r>
            <a:r>
              <a:rPr lang="en-IN" sz="2800" dirty="0"/>
              <a:t> Proper Parking Zone</a:t>
            </a:r>
            <a:endParaRPr lang="en-IN" sz="2800" dirty="0">
              <a:ea typeface="Calibri"/>
              <a:cs typeface="Calibri"/>
            </a:endParaRPr>
          </a:p>
          <a:p>
            <a:pPr algn="ctr"/>
            <a:r>
              <a:rPr lang="en-IN" sz="2800" u="sng" dirty="0"/>
              <a:t>Compliance</a:t>
            </a:r>
            <a:r>
              <a:rPr lang="en-IN" sz="2800" dirty="0"/>
              <a:t>: No</a:t>
            </a:r>
            <a:endParaRPr lang="en-IN" sz="2800" dirty="0">
              <a:ea typeface="Calibri"/>
              <a:cs typeface="Calibri"/>
            </a:endParaRPr>
          </a:p>
          <a:p>
            <a:pPr algn="ctr"/>
            <a:endParaRPr lang="en-IN" sz="2800" dirty="0">
              <a:ea typeface="Calibri"/>
              <a:cs typeface="Calibri"/>
            </a:endParaRPr>
          </a:p>
        </p:txBody>
      </p:sp>
      <p:pic>
        <p:nvPicPr>
          <p:cNvPr id="2" name="Picture 1" descr="A no parking sign with red circle and black text&#10;&#10;AI-generated content may be incorrect.">
            <a:extLst>
              <a:ext uri="{FF2B5EF4-FFF2-40B4-BE49-F238E27FC236}">
                <a16:creationId xmlns:a16="http://schemas.microsoft.com/office/drawing/2014/main" id="{BA16646F-F01E-8F0E-4671-18D54D1F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88" y="2567827"/>
            <a:ext cx="2956673" cy="25795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590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BECDB-5A7F-9CDD-F034-F6BD7E85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AED3D91-EB88-EEA9-E40F-F6C2A149A5C9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56049DE-F6FD-98FB-D989-F14547F39427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B3AC2-E4B4-0228-8084-0F8652AF3B81}"/>
              </a:ext>
            </a:extLst>
          </p:cNvPr>
          <p:cNvSpPr/>
          <p:nvPr/>
        </p:nvSpPr>
        <p:spPr>
          <a:xfrm>
            <a:off x="571621" y="800100"/>
            <a:ext cx="8572379" cy="1813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200" b="1"/>
              <a:t>Location:</a:t>
            </a:r>
            <a:r>
              <a:rPr lang="en-US" sz="3200"/>
              <a:t> Entry to parking zone near Admin Block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EF1D9-6856-9EB2-C911-78210603CF53}"/>
              </a:ext>
            </a:extLst>
          </p:cNvPr>
          <p:cNvSpPr/>
          <p:nvPr/>
        </p:nvSpPr>
        <p:spPr>
          <a:xfrm>
            <a:off x="685800" y="3848100"/>
            <a:ext cx="7924800" cy="4648200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Issue:</a:t>
            </a:r>
            <a:r>
              <a:rPr lang="en-US" sz="2400" dirty="0">
                <a:solidFill>
                  <a:schemeClr val="tx1"/>
                </a:solidFill>
              </a:rPr>
              <a:t> No “Entry”, “Parking”, or “Speed Limit” signage; turning radius reduced due to angle of parking layout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b="1" u="sng" dirty="0">
                <a:solidFill>
                  <a:schemeClr val="tx1"/>
                </a:solidFill>
              </a:rPr>
              <a:t>Solution:</a:t>
            </a:r>
            <a:r>
              <a:rPr lang="en-US" sz="2400" dirty="0">
                <a:solidFill>
                  <a:schemeClr val="tx1"/>
                </a:solidFill>
              </a:rPr>
              <a:t> IRC:67-2012 – Entry/Exit points should have signs like “Parking”, “Entry”, and “Speed Limit” especially at curves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algn="ctr"/>
            <a:r>
              <a:rPr lang="en-IN" sz="2400" b="1" u="sng" dirty="0">
                <a:solidFill>
                  <a:schemeClr val="tx1"/>
                </a:solidFill>
              </a:rPr>
              <a:t>Compliance:</a:t>
            </a:r>
            <a:r>
              <a:rPr lang="en-IN" sz="2400" dirty="0">
                <a:solidFill>
                  <a:schemeClr val="tx1"/>
                </a:solidFill>
              </a:rPr>
              <a:t> Yes but not speed limit</a:t>
            </a:r>
            <a:endParaRPr lang="en-IN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8" name="Picture 7" descr="A parking lot with cars parked under a covered roof&#10;&#10;AI-generated content may be incorrect.">
            <a:extLst>
              <a:ext uri="{FF2B5EF4-FFF2-40B4-BE49-F238E27FC236}">
                <a16:creationId xmlns:a16="http://schemas.microsoft.com/office/drawing/2014/main" id="{82DABBFA-2B75-FBC7-370B-51A7BC9FF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755058"/>
            <a:ext cx="9067800" cy="82453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07FC9E-D4C3-4E58-EB7C-9DCDCD0FF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195" y="923755"/>
            <a:ext cx="1762125" cy="15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6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4" r="-22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378604" y="9085849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8" y="0"/>
                </a:lnTo>
                <a:lnTo>
                  <a:pt x="2677388" y="1762207"/>
                </a:lnTo>
                <a:lnTo>
                  <a:pt x="0" y="1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0800000">
            <a:off x="652324" y="-517369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7" y="0"/>
                </a:lnTo>
                <a:lnTo>
                  <a:pt x="2677387" y="1762207"/>
                </a:lnTo>
                <a:lnTo>
                  <a:pt x="0" y="1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550423" y="3368779"/>
            <a:ext cx="11187155" cy="268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0"/>
              </a:lnSpc>
            </a:pPr>
            <a:r>
              <a:rPr lang="en-US" sz="18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idewalk with grass and bushes on the side&#10;&#10;AI-generated content may be incorrect.">
            <a:extLst>
              <a:ext uri="{FF2B5EF4-FFF2-40B4-BE49-F238E27FC236}">
                <a16:creationId xmlns:a16="http://schemas.microsoft.com/office/drawing/2014/main" id="{35CDB9CC-A47C-4C7E-F02E-65659E85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191" y="1184732"/>
            <a:ext cx="6076202" cy="519806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469E3-BE7D-2623-472E-FABE53FAB198}"/>
              </a:ext>
            </a:extLst>
          </p:cNvPr>
          <p:cNvSpPr txBox="1"/>
          <p:nvPr/>
        </p:nvSpPr>
        <p:spPr>
          <a:xfrm>
            <a:off x="957552" y="1000508"/>
            <a:ext cx="6067271" cy="11237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Location</a:t>
            </a:r>
            <a:r>
              <a:rPr lang="en-US" sz="2800" dirty="0">
                <a:ea typeface="Calibri"/>
                <a:cs typeface="Calibri"/>
              </a:rPr>
              <a:t>: Nescafe Tutorial</a:t>
            </a:r>
          </a:p>
          <a:p>
            <a:r>
              <a:rPr lang="en-US" sz="2800" dirty="0">
                <a:ea typeface="Calibri"/>
                <a:cs typeface="Calibri"/>
              </a:rPr>
              <a:t>                    Block(Block 9)</a:t>
            </a:r>
          </a:p>
        </p:txBody>
      </p:sp>
      <p:pic>
        <p:nvPicPr>
          <p:cNvPr id="4" name="Picture 3" descr="A black and red sign with a person walking&#10;&#10;AI-generated content may be incorrect.">
            <a:extLst>
              <a:ext uri="{FF2B5EF4-FFF2-40B4-BE49-F238E27FC236}">
                <a16:creationId xmlns:a16="http://schemas.microsoft.com/office/drawing/2014/main" id="{27D53531-AAD6-63AA-0FC5-0438C88E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417" y="1770632"/>
            <a:ext cx="3112078" cy="2604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C0DB9-C12C-9FCD-F8B2-CB31CA934F08}"/>
              </a:ext>
            </a:extLst>
          </p:cNvPr>
          <p:cNvSpPr/>
          <p:nvPr/>
        </p:nvSpPr>
        <p:spPr>
          <a:xfrm>
            <a:off x="1336474" y="3245064"/>
            <a:ext cx="7584444" cy="38238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u="sng" dirty="0">
              <a:ea typeface="Calibri"/>
              <a:cs typeface="Calibri"/>
            </a:endParaRPr>
          </a:p>
          <a:p>
            <a:pPr algn="ctr"/>
            <a:endParaRPr lang="en-US" sz="2800" b="1" u="sng" dirty="0">
              <a:ea typeface="Calibri"/>
              <a:cs typeface="Calibri"/>
            </a:endParaRPr>
          </a:p>
          <a:p>
            <a:pPr algn="ctr"/>
            <a:endParaRPr lang="en-US" sz="2800" b="1" u="sng" dirty="0">
              <a:ea typeface="Calibri"/>
              <a:cs typeface="Calibri"/>
            </a:endParaRPr>
          </a:p>
          <a:p>
            <a:pPr algn="ctr"/>
            <a:r>
              <a:rPr lang="en-US" sz="2800" b="1" u="sng" dirty="0" err="1">
                <a:ea typeface="Calibri"/>
                <a:cs typeface="Calibri"/>
              </a:rPr>
              <a:t>Issue</a:t>
            </a:r>
            <a:r>
              <a:rPr lang="en-US" sz="2800" dirty="0" err="1">
                <a:ea typeface="Calibri"/>
                <a:cs typeface="Calibri"/>
              </a:rPr>
              <a:t>:</a:t>
            </a:r>
            <a:r>
              <a:rPr lang="en-US" sz="2800" dirty="0" err="1">
                <a:ea typeface="+mn-lt"/>
                <a:cs typeface="+mn-lt"/>
              </a:rPr>
              <a:t>No</a:t>
            </a:r>
            <a:r>
              <a:rPr lang="en-US" sz="2800" dirty="0">
                <a:ea typeface="+mn-lt"/>
                <a:cs typeface="+mn-lt"/>
              </a:rPr>
              <a:t> signboard indicating pedestrian-only zone.</a:t>
            </a:r>
            <a:endParaRPr lang="en-US" dirty="0">
              <a:ea typeface="Calibri"/>
              <a:cs typeface="Calibri"/>
            </a:endParaRPr>
          </a:p>
          <a:p>
            <a:pPr algn="ctr"/>
            <a:r>
              <a:rPr lang="en-US" sz="2800" b="1" u="sng" dirty="0">
                <a:ea typeface="Calibri"/>
                <a:cs typeface="Calibri"/>
              </a:rPr>
              <a:t>Solution</a:t>
            </a:r>
            <a:r>
              <a:rPr lang="en-US" sz="2800" dirty="0">
                <a:ea typeface="Calibri"/>
                <a:cs typeface="Calibri"/>
              </a:rPr>
              <a:t>:iRC:67-2012 –</a:t>
            </a:r>
            <a:r>
              <a:rPr lang="en-US" sz="2800" dirty="0">
                <a:ea typeface="+mn-lt"/>
                <a:cs typeface="+mn-lt"/>
              </a:rPr>
              <a:t>Install ‘Pedestrian Only’ sign as per norms.</a:t>
            </a:r>
          </a:p>
          <a:p>
            <a:pPr algn="ctr"/>
            <a:r>
              <a:rPr lang="en-US" sz="2800" b="1" u="sng" dirty="0" err="1">
                <a:ea typeface="Calibri"/>
                <a:cs typeface="Calibri"/>
              </a:rPr>
              <a:t>Compliance</a:t>
            </a:r>
            <a:r>
              <a:rPr lang="en-US" sz="2800" dirty="0" err="1">
                <a:ea typeface="Calibri"/>
                <a:cs typeface="Calibri"/>
              </a:rPr>
              <a:t>:NO</a:t>
            </a:r>
            <a:endParaRPr lang="en-US" sz="2800" dirty="0">
              <a:ea typeface="Calibri"/>
              <a:cs typeface="Calibri"/>
            </a:endParaRPr>
          </a:p>
          <a:p>
            <a:pPr algn="ctr"/>
            <a:endParaRPr lang="en-US" sz="2800" dirty="0">
              <a:ea typeface="Calibri"/>
              <a:cs typeface="Calibri"/>
            </a:endParaRPr>
          </a:p>
          <a:p>
            <a:pPr algn="ctr"/>
            <a:endParaRPr lang="en-US" sz="2800" dirty="0">
              <a:ea typeface="Calibri"/>
              <a:cs typeface="Calibri"/>
            </a:endParaRPr>
          </a:p>
          <a:p>
            <a:pPr algn="ctr"/>
            <a:endParaRPr lang="en-US" sz="2800" dirty="0">
              <a:ea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1D636-9B41-A64F-9DAD-D42059D71AC8}"/>
              </a:ext>
            </a:extLst>
          </p:cNvPr>
          <p:cNvSpPr/>
          <p:nvPr/>
        </p:nvSpPr>
        <p:spPr>
          <a:xfrm>
            <a:off x="1092071" y="9555624"/>
            <a:ext cx="1806118" cy="19321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E3B0DE-ED4D-C4F1-2F3F-34BE63ED4DD7}"/>
              </a:ext>
            </a:extLst>
          </p:cNvPr>
          <p:cNvSpPr/>
          <p:nvPr/>
        </p:nvSpPr>
        <p:spPr>
          <a:xfrm>
            <a:off x="14427402" y="6388339"/>
            <a:ext cx="5544902" cy="57294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54B27E-2948-14E5-EA2B-61070DB995B7}"/>
              </a:ext>
            </a:extLst>
          </p:cNvPr>
          <p:cNvSpPr/>
          <p:nvPr/>
        </p:nvSpPr>
        <p:spPr>
          <a:xfrm>
            <a:off x="7621296" y="8769936"/>
            <a:ext cx="2583516" cy="239469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27486" y="2145964"/>
            <a:ext cx="6376577" cy="6376577"/>
          </a:xfrm>
          <a:custGeom>
            <a:avLst/>
            <a:gdLst/>
            <a:ahLst/>
            <a:cxnLst/>
            <a:rect l="l" t="t" r="r" b="b"/>
            <a:pathLst>
              <a:path w="6376577" h="6376577">
                <a:moveTo>
                  <a:pt x="0" y="0"/>
                </a:moveTo>
                <a:lnTo>
                  <a:pt x="6376577" y="0"/>
                </a:lnTo>
                <a:lnTo>
                  <a:pt x="6376577" y="6376577"/>
                </a:lnTo>
                <a:lnTo>
                  <a:pt x="0" y="637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852910" y="9258300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7" y="0"/>
                </a:lnTo>
                <a:lnTo>
                  <a:pt x="2677387" y="1762208"/>
                </a:lnTo>
                <a:lnTo>
                  <a:pt x="0" y="176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6466613" y="-733508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7" y="0"/>
                </a:lnTo>
                <a:lnTo>
                  <a:pt x="2677387" y="1762208"/>
                </a:lnTo>
                <a:lnTo>
                  <a:pt x="0" y="176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862556-8D64-8528-78D8-A7E64F0534EA}"/>
              </a:ext>
            </a:extLst>
          </p:cNvPr>
          <p:cNvSpPr/>
          <p:nvPr/>
        </p:nvSpPr>
        <p:spPr>
          <a:xfrm>
            <a:off x="1082711" y="1493684"/>
            <a:ext cx="7832689" cy="17622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200">
                <a:solidFill>
                  <a:schemeClr val="bg1"/>
                </a:solidFill>
              </a:rPr>
              <a:t>Location:</a:t>
            </a:r>
            <a:r>
              <a:rPr lang="en-US" sz="3200">
                <a:solidFill>
                  <a:schemeClr val="bg2"/>
                </a:solidFill>
              </a:rPr>
              <a:t> Between Admin Block &amp; Tutorial Block (IIT Patna)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8F7299-DB86-48B8-8CE9-0A09F6524F8F}"/>
              </a:ext>
            </a:extLst>
          </p:cNvPr>
          <p:cNvSpPr/>
          <p:nvPr/>
        </p:nvSpPr>
        <p:spPr>
          <a:xfrm>
            <a:off x="1583937" y="4457700"/>
            <a:ext cx="7431885" cy="457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1600"/>
            </a:pPr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Issue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Vehicle parked in non-designated area (on lawn)</a:t>
            </a:r>
            <a:b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2800" b="1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Solution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No Parking Zone</a:t>
            </a:r>
            <a:b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US" sz="2800" b="1" u="sng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Compliance</a:t>
            </a:r>
            <a:r>
              <a:rPr 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No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280319C-769C-D78D-5C89-0F7B8B507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527473"/>
              </p:ext>
            </p:extLst>
          </p:nvPr>
        </p:nvGraphicFramePr>
        <p:xfrm>
          <a:off x="10648551" y="190752"/>
          <a:ext cx="5734450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F5AC4A-C576-2C2D-6513-E905972AB6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63" y="1279677"/>
            <a:ext cx="1900437" cy="1900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10800000">
            <a:off x="15153413" y="-690695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8" y="0"/>
                </a:lnTo>
                <a:lnTo>
                  <a:pt x="2677388" y="1762208"/>
                </a:lnTo>
                <a:lnTo>
                  <a:pt x="0" y="176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E37C9D81-E582-99E1-1861-3A71B64C3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566732"/>
              </p:ext>
            </p:extLst>
          </p:nvPr>
        </p:nvGraphicFramePr>
        <p:xfrm>
          <a:off x="6056928" y="723900"/>
          <a:ext cx="9030671" cy="800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26215C7-970A-7B27-CDE1-FB1FB4E1F0B8}"/>
              </a:ext>
            </a:extLst>
          </p:cNvPr>
          <p:cNvSpPr/>
          <p:nvPr/>
        </p:nvSpPr>
        <p:spPr>
          <a:xfrm>
            <a:off x="457200" y="1071513"/>
            <a:ext cx="7315200" cy="21669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400" b="1"/>
            </a:pPr>
            <a:r>
              <a:rPr lang="en-US" sz="3200"/>
              <a:t>Location: Near Parking Zone, Tutorial Block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C82F2C-B1EC-AEC8-3638-A1AE3AA0D4F2}"/>
              </a:ext>
            </a:extLst>
          </p:cNvPr>
          <p:cNvSpPr/>
          <p:nvPr/>
        </p:nvSpPr>
        <p:spPr>
          <a:xfrm>
            <a:off x="1143000" y="4533899"/>
            <a:ext cx="6477000" cy="419100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lang="en-US" sz="2800" u="sng" dirty="0"/>
              <a:t>Issue</a:t>
            </a:r>
            <a:r>
              <a:rPr lang="en-US" sz="2800" dirty="0"/>
              <a:t>: Clearly demarcated parking lines and space</a:t>
            </a:r>
            <a:br>
              <a:rPr lang="en-US" sz="2800" dirty="0"/>
            </a:br>
            <a:r>
              <a:rPr lang="en-US" sz="2800" b="1" u="sng" dirty="0"/>
              <a:t>Solution</a:t>
            </a:r>
            <a:r>
              <a:rPr lang="en-US" sz="2800" dirty="0"/>
              <a:t>: Proper Parking Area</a:t>
            </a:r>
            <a:br>
              <a:rPr lang="en-US" sz="2800" dirty="0"/>
            </a:br>
            <a:r>
              <a:rPr lang="en-US" sz="2800" b="1" u="sng" dirty="0"/>
              <a:t>Compliance</a:t>
            </a:r>
            <a:r>
              <a:rPr lang="en-US" sz="2800" dirty="0"/>
              <a:t>: Yes</a:t>
            </a: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6DE27B73-A521-697D-C3E3-8835A2AB9865}"/>
              </a:ext>
            </a:extLst>
          </p:cNvPr>
          <p:cNvSpPr/>
          <p:nvPr/>
        </p:nvSpPr>
        <p:spPr>
          <a:xfrm>
            <a:off x="838200" y="9144091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8" y="0"/>
                </a:lnTo>
                <a:lnTo>
                  <a:pt x="2677388" y="1762208"/>
                </a:lnTo>
                <a:lnTo>
                  <a:pt x="0" y="176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B076638-0783-BFAF-EEB2-3BB92650A2A0}"/>
              </a:ext>
            </a:extLst>
          </p:cNvPr>
          <p:cNvSpPr/>
          <p:nvPr/>
        </p:nvSpPr>
        <p:spPr>
          <a:xfrm>
            <a:off x="13944600" y="7124700"/>
            <a:ext cx="5029200" cy="4572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18B7BC-97BF-D8AA-E730-7DE2F1FA81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94619"/>
            <a:ext cx="1762125" cy="16962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671099" y="5143500"/>
            <a:ext cx="8955498" cy="89554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B2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88067" y="9258110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8" y="0"/>
                </a:lnTo>
                <a:lnTo>
                  <a:pt x="2677388" y="1762207"/>
                </a:lnTo>
                <a:lnTo>
                  <a:pt x="0" y="1762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14581913" y="-466755"/>
            <a:ext cx="2677387" cy="1762208"/>
          </a:xfrm>
          <a:custGeom>
            <a:avLst/>
            <a:gdLst/>
            <a:ahLst/>
            <a:cxnLst/>
            <a:rect l="l" t="t" r="r" b="b"/>
            <a:pathLst>
              <a:path w="2677387" h="1762208">
                <a:moveTo>
                  <a:pt x="0" y="0"/>
                </a:moveTo>
                <a:lnTo>
                  <a:pt x="2677387" y="0"/>
                </a:lnTo>
                <a:lnTo>
                  <a:pt x="2677387" y="1762208"/>
                </a:lnTo>
                <a:lnTo>
                  <a:pt x="0" y="1762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CDA8D5-A91A-3089-C6B8-D1C8D1E42141}"/>
              </a:ext>
            </a:extLst>
          </p:cNvPr>
          <p:cNvSpPr/>
          <p:nvPr/>
        </p:nvSpPr>
        <p:spPr>
          <a:xfrm>
            <a:off x="1828800" y="1104900"/>
            <a:ext cx="7543800" cy="1981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400" b="1"/>
            </a:pPr>
            <a:r>
              <a:rPr lang="en-US" sz="3200"/>
              <a:t>Location: Bus stop zone near Admin-Tutorial area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5EB350-B39C-4D4F-19CB-13F1A9E2FB47}"/>
              </a:ext>
            </a:extLst>
          </p:cNvPr>
          <p:cNvSpPr/>
          <p:nvPr/>
        </p:nvSpPr>
        <p:spPr>
          <a:xfrm>
            <a:off x="2209800" y="4381500"/>
            <a:ext cx="7543800" cy="42672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/>
            </a:pPr>
            <a:r>
              <a:rPr lang="en-US" sz="2800" u="sng" dirty="0"/>
              <a:t>Issue: </a:t>
            </a:r>
            <a:r>
              <a:rPr lang="en-US" sz="2800" dirty="0"/>
              <a:t>No proper 'Bus Stop' signage; broken bike nearby</a:t>
            </a:r>
            <a:br>
              <a:rPr lang="en-US" sz="2800" dirty="0"/>
            </a:br>
            <a:r>
              <a:rPr lang="en-US" sz="2800" b="1" u="sng" dirty="0"/>
              <a:t>Solution: </a:t>
            </a:r>
            <a:r>
              <a:rPr lang="en-US" sz="2800" dirty="0"/>
              <a:t>Standard Bus Stop Zone</a:t>
            </a:r>
            <a:br>
              <a:rPr lang="en-US" sz="2800" dirty="0"/>
            </a:br>
            <a:r>
              <a:rPr lang="en-US" sz="2800" b="1" u="sng" dirty="0"/>
              <a:t>Compliance</a:t>
            </a:r>
            <a:r>
              <a:rPr lang="en-US" sz="2800" dirty="0"/>
              <a:t>: No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0770924-17D5-5ACC-A08A-FE824E5A0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467302"/>
              </p:ext>
            </p:extLst>
          </p:nvPr>
        </p:nvGraphicFramePr>
        <p:xfrm>
          <a:off x="9544050" y="121276"/>
          <a:ext cx="7715250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442D50-C2FB-C418-2AB5-752CCC4AC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104901"/>
            <a:ext cx="2451994" cy="1762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583525" y="6839345"/>
            <a:ext cx="8761688" cy="876168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03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1194" y="9406844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3FFEFA-559A-5834-E7A9-294A89E2F321}"/>
              </a:ext>
            </a:extLst>
          </p:cNvPr>
          <p:cNvSpPr/>
          <p:nvPr/>
        </p:nvSpPr>
        <p:spPr>
          <a:xfrm>
            <a:off x="919844" y="583386"/>
            <a:ext cx="7696200" cy="1447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400" b="1"/>
            </a:pPr>
            <a:r>
              <a:rPr lang="en-IN" sz="4000"/>
              <a:t>Location: Near Tutorial Block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26C6C7-069D-D70C-C6DB-BC672B75D3EB}"/>
              </a:ext>
            </a:extLst>
          </p:cNvPr>
          <p:cNvSpPr/>
          <p:nvPr/>
        </p:nvSpPr>
        <p:spPr>
          <a:xfrm>
            <a:off x="1524000" y="3543300"/>
            <a:ext cx="7239000" cy="51054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1600"/>
            </a:pPr>
            <a:r>
              <a:rPr lang="en-US" sz="2800" b="1" u="sng" dirty="0"/>
              <a:t>Issue: </a:t>
            </a:r>
            <a:r>
              <a:rPr lang="en-US" sz="2800" dirty="0"/>
              <a:t>Improper roadside parking beside trash bin</a:t>
            </a:r>
            <a:br>
              <a:rPr lang="en-US" sz="2800" dirty="0"/>
            </a:br>
            <a:r>
              <a:rPr lang="en-US" sz="2800" b="1" u="sng" dirty="0"/>
              <a:t>Solution: </a:t>
            </a:r>
            <a:r>
              <a:rPr lang="en-US" sz="2800" dirty="0"/>
              <a:t>Proper Parking Zone</a:t>
            </a:r>
            <a:br>
              <a:rPr lang="en-US" sz="2800" dirty="0"/>
            </a:br>
            <a:r>
              <a:rPr lang="en-US" sz="2800" b="1" u="sng" dirty="0"/>
              <a:t>Compliance:</a:t>
            </a:r>
            <a:r>
              <a:rPr lang="en-US" sz="2800" b="1" dirty="0"/>
              <a:t> No</a:t>
            </a:r>
            <a:endParaRPr lang="en-US" sz="2800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4E889831-B317-35E1-039B-94C78932F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93917"/>
              </p:ext>
            </p:extLst>
          </p:nvPr>
        </p:nvGraphicFramePr>
        <p:xfrm>
          <a:off x="9677399" y="876300"/>
          <a:ext cx="7696200" cy="941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84591EE-4731-AC37-B2EA-C828F99727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54" y="442451"/>
            <a:ext cx="1826671" cy="1588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C5D238-FCF3-69F9-7C18-72B1F7BDC635}"/>
              </a:ext>
            </a:extLst>
          </p:cNvPr>
          <p:cNvSpPr/>
          <p:nvPr/>
        </p:nvSpPr>
        <p:spPr>
          <a:xfrm>
            <a:off x="685800" y="507186"/>
            <a:ext cx="9448800" cy="1600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600"/>
              <a:t>Location: Near Tutorial Block</a:t>
            </a:r>
            <a:endParaRPr lang="en-IN" sz="3600">
              <a:ea typeface="Calibri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84DBC3-1CC6-0C32-EA96-9E5886182488}"/>
              </a:ext>
            </a:extLst>
          </p:cNvPr>
          <p:cNvSpPr/>
          <p:nvPr/>
        </p:nvSpPr>
        <p:spPr>
          <a:xfrm>
            <a:off x="8325128" y="3467100"/>
            <a:ext cx="8077200" cy="4648200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 descr="IMG-20250802-WA0008.jpg">
            <a:extLst>
              <a:ext uri="{FF2B5EF4-FFF2-40B4-BE49-F238E27FC236}">
                <a16:creationId xmlns:a16="http://schemas.microsoft.com/office/drawing/2014/main" id="{4F6BA5A1-9A0B-04EE-F9E0-851ED583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22" y="2628900"/>
            <a:ext cx="5764078" cy="6610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7DB6F9D-8AF1-5725-2AD1-8091E6634123}"/>
              </a:ext>
            </a:extLst>
          </p:cNvPr>
          <p:cNvSpPr txBox="1"/>
          <p:nvPr/>
        </p:nvSpPr>
        <p:spPr>
          <a:xfrm>
            <a:off x="9525000" y="5143501"/>
            <a:ext cx="7010400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u="sng" dirty="0"/>
              <a:t>Issue</a:t>
            </a:r>
            <a:r>
              <a:rPr lang="en-US" sz="2800" b="1" dirty="0"/>
              <a:t>:</a:t>
            </a:r>
            <a:r>
              <a:rPr lang="en-US" sz="2800" dirty="0"/>
              <a:t> Corner edge properly marked  with yellow – black visibility curves</a:t>
            </a:r>
            <a:br>
              <a:rPr lang="en-US" sz="2800" dirty="0"/>
            </a:br>
            <a:r>
              <a:rPr lang="en-US" sz="2800" b="1" u="sng" dirty="0"/>
              <a:t>Solution</a:t>
            </a:r>
            <a:r>
              <a:rPr lang="en-US" sz="2800" dirty="0"/>
              <a:t>: Proper Edge Marking</a:t>
            </a:r>
            <a:br>
              <a:rPr lang="en-US" sz="2800" dirty="0"/>
            </a:br>
            <a:r>
              <a:rPr lang="en-US" sz="2800" b="1" u="sng" dirty="0"/>
              <a:t>Compliance</a:t>
            </a:r>
            <a:r>
              <a:rPr lang="en-US" sz="2800" dirty="0"/>
              <a:t>: Yes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A94D-D4C3-7F81-417D-06AC69D4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669E9D8-F4F1-7149-9B7B-1EA9BDF79D63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03A763-B385-A163-1768-904D243EED5F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3DAA1D-9B78-09F4-F85F-80BF69AB55FF}"/>
              </a:ext>
            </a:extLst>
          </p:cNvPr>
          <p:cNvSpPr/>
          <p:nvPr/>
        </p:nvSpPr>
        <p:spPr>
          <a:xfrm>
            <a:off x="1143000" y="723900"/>
            <a:ext cx="8610600" cy="1813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US" sz="3200" b="1"/>
              <a:t>Location</a:t>
            </a:r>
            <a:r>
              <a:rPr lang="en-US" sz="3200"/>
              <a:t>: Curved road behind Tutorial Block</a:t>
            </a:r>
            <a:endParaRPr lang="en-IN" sz="32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6B1E1E-CB2B-A52C-F397-8793F37689EC}"/>
              </a:ext>
            </a:extLst>
          </p:cNvPr>
          <p:cNvSpPr/>
          <p:nvPr/>
        </p:nvSpPr>
        <p:spPr>
          <a:xfrm>
            <a:off x="1173480" y="3910506"/>
            <a:ext cx="8382000" cy="381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u="sng" dirty="0"/>
              <a:t>Issue: </a:t>
            </a:r>
            <a:r>
              <a:rPr lang="en-US" sz="2400" dirty="0"/>
              <a:t>No “Sharp Turn” or “Speed Limit” signage at a curved road section, which is a potential hazard</a:t>
            </a:r>
            <a:br>
              <a:rPr lang="en-US" sz="2400" dirty="0"/>
            </a:br>
            <a:r>
              <a:rPr lang="en-US" sz="2400" b="1" u="sng" dirty="0"/>
              <a:t>Solution</a:t>
            </a:r>
            <a:r>
              <a:rPr lang="en-US" sz="2400" u="sng" dirty="0"/>
              <a:t>: </a:t>
            </a:r>
            <a:r>
              <a:rPr lang="en-US" sz="2400" dirty="0"/>
              <a:t>IRC:67-2012 – Cautionary signage like curve and speed limit signs are mandatory for safe navigation</a:t>
            </a:r>
            <a:endParaRPr lang="en-US" sz="2400" dirty="0">
              <a:ea typeface="Calibri"/>
              <a:cs typeface="Calibri"/>
            </a:endParaRPr>
          </a:p>
          <a:p>
            <a:pPr algn="ctr"/>
            <a:r>
              <a:rPr lang="en-US" sz="2400" b="1" u="sng" dirty="0"/>
              <a:t>Compliance</a:t>
            </a:r>
            <a:r>
              <a:rPr lang="en-US" sz="2400" u="sng" dirty="0"/>
              <a:t>:</a:t>
            </a:r>
            <a:r>
              <a:rPr lang="en-US" sz="2400" dirty="0"/>
              <a:t> No</a:t>
            </a:r>
            <a:endParaRPr lang="en-IN" sz="2400" dirty="0">
              <a:ea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0C62BE-1F63-1389-85A6-FB80205DFF09}"/>
              </a:ext>
            </a:extLst>
          </p:cNvPr>
          <p:cNvSpPr/>
          <p:nvPr/>
        </p:nvSpPr>
        <p:spPr>
          <a:xfrm>
            <a:off x="10515600" y="3910506"/>
            <a:ext cx="8839200" cy="838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road with trees and bushes&#10;&#10;AI-generated content may be incorrect.">
            <a:extLst>
              <a:ext uri="{FF2B5EF4-FFF2-40B4-BE49-F238E27FC236}">
                <a16:creationId xmlns:a16="http://schemas.microsoft.com/office/drawing/2014/main" id="{61A0E402-CD6F-339D-4AB7-5CBD6A2EB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307286"/>
            <a:ext cx="7715250" cy="8115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1DE4D-D4C9-EB94-5A1D-97A71A5DA4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92" y="427703"/>
            <a:ext cx="2022147" cy="16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9F35-C041-BA57-0F42-57717E9F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F923BA3E-E472-F36E-4580-CFE433F1FF60}"/>
              </a:ext>
            </a:extLst>
          </p:cNvPr>
          <p:cNvSpPr/>
          <p:nvPr/>
        </p:nvSpPr>
        <p:spPr>
          <a:xfrm>
            <a:off x="541194" y="9093766"/>
            <a:ext cx="2755082" cy="1813345"/>
          </a:xfrm>
          <a:custGeom>
            <a:avLst/>
            <a:gdLst/>
            <a:ahLst/>
            <a:cxnLst/>
            <a:rect l="l" t="t" r="r" b="b"/>
            <a:pathLst>
              <a:path w="2755082" h="1813345">
                <a:moveTo>
                  <a:pt x="0" y="0"/>
                </a:moveTo>
                <a:lnTo>
                  <a:pt x="2755082" y="0"/>
                </a:lnTo>
                <a:lnTo>
                  <a:pt x="2755082" y="1813345"/>
                </a:lnTo>
                <a:lnTo>
                  <a:pt x="0" y="181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DB5C1C4-5FEE-00B3-C16A-69F13086D410}"/>
              </a:ext>
            </a:extLst>
          </p:cNvPr>
          <p:cNvSpPr/>
          <p:nvPr/>
        </p:nvSpPr>
        <p:spPr>
          <a:xfrm rot="-10800000">
            <a:off x="14613295" y="-735108"/>
            <a:ext cx="3103084" cy="2042393"/>
          </a:xfrm>
          <a:custGeom>
            <a:avLst/>
            <a:gdLst/>
            <a:ahLst/>
            <a:cxnLst/>
            <a:rect l="l" t="t" r="r" b="b"/>
            <a:pathLst>
              <a:path w="3103084" h="2042393">
                <a:moveTo>
                  <a:pt x="0" y="0"/>
                </a:moveTo>
                <a:lnTo>
                  <a:pt x="3103083" y="0"/>
                </a:lnTo>
                <a:lnTo>
                  <a:pt x="3103083" y="2042393"/>
                </a:lnTo>
                <a:lnTo>
                  <a:pt x="0" y="20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A construction vehicle in front of a building&#10;&#10;AI-generated content may be incorrect.">
            <a:extLst>
              <a:ext uri="{FF2B5EF4-FFF2-40B4-BE49-F238E27FC236}">
                <a16:creationId xmlns:a16="http://schemas.microsoft.com/office/drawing/2014/main" id="{107C0272-CDBC-12F9-F722-450EE9A03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215148"/>
            <a:ext cx="7715250" cy="58786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F9F948-9A05-D8EE-5AAA-53CC5DCFED88}"/>
              </a:ext>
            </a:extLst>
          </p:cNvPr>
          <p:cNvSpPr/>
          <p:nvPr/>
        </p:nvSpPr>
        <p:spPr>
          <a:xfrm>
            <a:off x="962025" y="800100"/>
            <a:ext cx="8534400" cy="2042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2400" b="1"/>
            </a:pPr>
            <a:r>
              <a:rPr lang="en-IN" sz="3600" b="1"/>
              <a:t>Location</a:t>
            </a:r>
            <a:r>
              <a:rPr lang="en-IN" sz="3600"/>
              <a:t>: Construction site adjacent to Block 6</a:t>
            </a:r>
            <a:endParaRPr lang="en-IN" sz="3600">
              <a:ea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5CB2B0-A7E4-B537-78DE-6A2770ABA7F0}"/>
              </a:ext>
            </a:extLst>
          </p:cNvPr>
          <p:cNvSpPr/>
          <p:nvPr/>
        </p:nvSpPr>
        <p:spPr>
          <a:xfrm>
            <a:off x="1776046" y="4416670"/>
            <a:ext cx="7715250" cy="3962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defRPr sz="1600"/>
            </a:pPr>
            <a:r>
              <a:rPr lang="en-US" sz="2400" b="1" u="sng" dirty="0"/>
              <a:t>Issue:</a:t>
            </a:r>
            <a:r>
              <a:rPr lang="en-US" sz="2400" dirty="0"/>
              <a:t> No “Construction Ahead” or “Men at Work” signage; lacks barricades or traffic control around work zone</a:t>
            </a:r>
            <a:br>
              <a:rPr lang="en-US" sz="2400" dirty="0"/>
            </a:br>
            <a:r>
              <a:rPr lang="en-US" sz="2400" b="1" u="sng" dirty="0"/>
              <a:t>Solution:</a:t>
            </a:r>
            <a:r>
              <a:rPr lang="en-US" sz="2400" dirty="0"/>
              <a:t> IRC: SP: 55-2014 – Guidelines mandate clear temporary signage and barriers in work zones</a:t>
            </a:r>
            <a:br>
              <a:rPr lang="en-US" sz="2400" dirty="0"/>
            </a:br>
            <a:r>
              <a:rPr lang="en-US" sz="2400" b="1" u="sng" dirty="0"/>
              <a:t>Compliance</a:t>
            </a:r>
            <a:r>
              <a:rPr lang="en-US" sz="2400" u="sng" dirty="0"/>
              <a:t>:</a:t>
            </a:r>
            <a:r>
              <a:rPr lang="en-US" sz="2400" dirty="0"/>
              <a:t> No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C2318-13C4-476B-7A48-22AB8C2D8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46" y="800100"/>
            <a:ext cx="2449922" cy="20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Custom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</vt:lpstr>
      <vt:lpstr>Calibri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RAVISH KUMAR YADAV</cp:lastModifiedBy>
  <cp:revision>133</cp:revision>
  <dcterms:created xsi:type="dcterms:W3CDTF">2006-08-16T00:00:00Z</dcterms:created>
  <dcterms:modified xsi:type="dcterms:W3CDTF">2025-08-07T12:49:18Z</dcterms:modified>
  <dc:identifier>DAGvGR1zAjM</dc:identifier>
</cp:coreProperties>
</file>